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0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341A51-F966-AA6C-1DC8-A3463F19E81D}" name="Hanna Hållams" initials="HH" userId="S::hahal@spsm.se::57685ee8-670e-4ff3-aa43-16e7a258f46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70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13168-FAA6-47F7-A7F2-8F6B3A26DF4B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23EF-D00D-420B-A98C-97C425E621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208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23EF-D00D-420B-A98C-97C425E6216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902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4023EF-D00D-420B-A98C-97C425E6216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86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BE0A04-BBC0-C0A5-8E66-D9847BE86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440C156-CD38-9C48-C5D2-5422B35EE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04FD078-A928-8820-BE2E-F498AC001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FAA8AFF-BD15-F3D4-14AD-2B093A3D5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750582C-FE7D-3C0D-491D-E09B3383C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627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0F28F3-008D-CB1F-ABE0-13E56C415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7DC6803-275E-FC7B-80DE-20C817F18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65E853-5E37-49CF-D640-BDAD6C26B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072B572-EB88-DC67-E697-27FEE9B5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2735DA-EF85-181F-7CEF-B2A1EBF8F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19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C2C70F-B05A-2174-567A-0EA927E3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8E4B73D-91C4-9FF5-1F68-9A98E0368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7DF8CD1-2195-EA51-C12D-6C062AAA3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691310-769A-A3EB-D963-3EB6A76C2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F668CF4-27AF-9D9A-30C3-5811D9B3E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6831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8317EC-5C55-C62B-9C4E-6087665D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74376A-DCF9-17B2-B1AE-0965E155A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52C9441-47B2-BEE3-C9B2-9842BF371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B544E12-5A5B-8FFC-3B8E-D645BC25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84FE9D6-04AC-0F45-CD77-0949D566A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AC6FD30-E63E-F6D5-7080-3E41D0383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4522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CD73DE-C9B3-1569-CBCE-E10410630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A0836F7-2032-AA97-FC19-8C7886A1A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48C4734-28B4-F934-1079-1E87D9E8B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881B73C-F433-E02C-C200-FC5544C352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9756003-26B1-6008-4F13-434F3D60B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3302D88-A49B-FE33-6922-9448A7BF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9067613-C0CE-C708-5968-F096C58A3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47C9FE9-5C36-89B7-6CC6-7A9D69A71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059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C7814AB-DDA0-D0C0-184C-5CA3EE9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600E815-48A0-B34B-F02A-76425118B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DB108A9-7409-9FBD-515C-FD5BA6D0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42F447A-D005-9D28-ED47-10B319A4A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577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05CF2F7-736D-6815-C08F-E906FC2F7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12A7DF1-ED12-3383-0825-76E9E4F60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7C2F38-9842-9EEB-6590-62A0DC577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5519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67454F-882B-8B29-63EE-534E67384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DC2CEE-EDF8-D622-7930-19464409C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AF6315C-FA45-F5D0-CDCD-A1EF17426B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C592C75-6A13-E0B1-C03D-430F42FC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F8BF4E-7E03-19E9-4B6F-139483AFA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17216C5-748A-37A1-7E0E-D6701570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541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20FE21-10C6-A9FC-9272-B9B5ED508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B91BBD-5285-999C-C20D-DE63EEB5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44A64FD-1624-C1DE-A67B-96254AA62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A3E7D5B-8BBC-CC2A-D787-C351487B8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4515900-1DCA-16CC-D47E-ED15F6624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EE9D55E-E13E-3C91-FB60-12CF5158B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1906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93ED789-E7F5-207F-F5C7-D597BB41A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9A5019E-99FF-2AA0-CEE5-ECF422E43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2E56083-B0D3-73F2-577E-CC3EAB8E6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120952-80EC-95D6-CEC3-D546A6D73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7D16F7D-F342-E9DC-5C6D-146BCB47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566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24DCF27-E07E-699F-8D05-EAA14915B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1AB3EBE-4665-5D55-58FF-75E8C9542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D6884D-E044-C2E3-0932-679C773E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309E969-DDF0-40F2-0F12-65E6023B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0D571D-2F90-2BA9-BA77-DFB7D5D6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286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DA538D0-D6ED-C1B2-A1B2-D5AE49FB7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455CEFB-D5EF-92AC-75D7-9CEBD1F38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1E9B49-A672-4DFD-351D-C1F2F3E392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8CEA29-9408-4BD5-AD1C-6F8ADD0CE9F7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F097F7-162D-9BD2-A7A8-48D059F0C7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3CC48A-AF11-F037-FBBA-5AD64EBD15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0D982A-52CE-4A47-958B-DCFA34FD561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910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www.flickr.com/photos/ywcausa/8527933591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kids.kiddle.co/Transport" TargetMode="External"/><Relationship Id="rId3" Type="http://schemas.openxmlformats.org/officeDocument/2006/relationships/hyperlink" Target="https://kids.kiddle.co/Innovation" TargetMode="External"/><Relationship Id="rId7" Type="http://schemas.openxmlformats.org/officeDocument/2006/relationships/hyperlink" Target="https://kids.kiddle.co/Metal" TargetMode="External"/><Relationship Id="rId12" Type="http://schemas.openxmlformats.org/officeDocument/2006/relationships/image" Target="../media/image3.jpg"/><Relationship Id="rId2" Type="http://schemas.openxmlformats.org/officeDocument/2006/relationships/hyperlink" Target="https://kids.kiddle.co/Great_Britai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ids.kiddle.co/Mining" TargetMode="External"/><Relationship Id="rId11" Type="http://schemas.openxmlformats.org/officeDocument/2006/relationships/hyperlink" Target="https://kids.kiddle.co/Coal" TargetMode="External"/><Relationship Id="rId5" Type="http://schemas.openxmlformats.org/officeDocument/2006/relationships/hyperlink" Target="https://kids.kiddle.co/United_States" TargetMode="External"/><Relationship Id="rId10" Type="http://schemas.openxmlformats.org/officeDocument/2006/relationships/hyperlink" Target="https://kids.kiddle.co/Rail_transport" TargetMode="External"/><Relationship Id="rId4" Type="http://schemas.openxmlformats.org/officeDocument/2006/relationships/hyperlink" Target="https://kids.kiddle.co/Europe" TargetMode="External"/><Relationship Id="rId9" Type="http://schemas.openxmlformats.org/officeDocument/2006/relationships/hyperlink" Target="https://kids.kiddle.co/Steam_engin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otan.deviantart.com/art/Oliver-Twist-139490938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klädsel, rita, hjul, skiss&#10;&#10;AI-genererat innehåll kan vara felaktigt.">
            <a:extLst>
              <a:ext uri="{FF2B5EF4-FFF2-40B4-BE49-F238E27FC236}">
                <a16:creationId xmlns:a16="http://schemas.microsoft.com/office/drawing/2014/main" id="{3B578133-CB7C-6CEE-D9A2-D819AB5863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301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4916930-E76E-4100-9DCF-4981566A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7375" y="1885950"/>
            <a:ext cx="8505825" cy="3152775"/>
          </a:xfrm>
          <a:prstGeom prst="rect">
            <a:avLst/>
          </a:prstGeom>
          <a:solidFill>
            <a:schemeClr val="bg1">
              <a:alpha val="75000"/>
            </a:schemeClr>
          </a:solidFill>
          <a:ln w="635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26BBBE-1C0F-4A7C-9B5E-58F56FF7F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6475" y="2247900"/>
            <a:ext cx="7581900" cy="2514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Industrial Revolution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B1ED062-D3B5-7CE2-763B-168A8B0E017F}"/>
              </a:ext>
            </a:extLst>
          </p:cNvPr>
          <p:cNvSpPr txBox="1"/>
          <p:nvPr/>
        </p:nvSpPr>
        <p:spPr>
          <a:xfrm>
            <a:off x="10216779" y="6454745"/>
            <a:ext cx="1975221" cy="400110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  <a:spcAft>
                <a:spcPts val="600"/>
              </a:spcAft>
            </a:pPr>
            <a:r>
              <a:rPr lang="sv-SE" sz="600" dirty="0">
                <a:solidFill>
                  <a:schemeClr val="bg1"/>
                </a:solidFill>
              </a:rPr>
              <a:t>Lektionstips-sprakstorning.spsm.se                                  </a:t>
            </a:r>
            <a:endParaRPr lang="en-GB" sz="600" dirty="0">
              <a:solidFill>
                <a:schemeClr val="bg1"/>
              </a:solidFill>
            </a:endParaRPr>
          </a:p>
          <a:p>
            <a:pPr algn="r">
              <a:spcAft>
                <a:spcPts val="600"/>
              </a:spcAft>
            </a:pPr>
            <a:r>
              <a:rPr lang="en-GB" sz="600" dirty="0">
                <a:solidFill>
                  <a:srgbClr val="FFFFFF"/>
                </a:solidFill>
              </a:rPr>
              <a:t>Bild från flickr.com, licensierad enligt </a:t>
            </a:r>
            <a:r>
              <a:rPr lang="en-GB" sz="600" dirty="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r>
              <a:rPr lang="en-GB" sz="600" dirty="0">
                <a:solidFill>
                  <a:srgbClr val="FFFFFF"/>
                </a:solidFill>
              </a:rPr>
              <a:t>  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AC5D14C2-45B2-D991-9FF7-339CF7C9A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700" y="6511895"/>
            <a:ext cx="390621" cy="14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7621937-8656-4EE4-B863-F8B6088D9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73" y="602653"/>
            <a:ext cx="11018520" cy="707407"/>
          </a:xfrm>
        </p:spPr>
        <p:txBody>
          <a:bodyPr anchor="b">
            <a:norm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Industrial Revolution</a:t>
            </a:r>
            <a:endParaRPr lang="en-GB" sz="3600" dirty="0"/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B8A7A2-7719-4EB9-B27B-FBE25B79A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30" y="2071316"/>
            <a:ext cx="8153628" cy="4670424"/>
          </a:xfrm>
        </p:spPr>
        <p:txBody>
          <a:bodyPr anchor="t">
            <a:normAutofit/>
          </a:bodyPr>
          <a:lstStyle/>
          <a:p>
            <a:r>
              <a:rPr lang="en-US" sz="2000" dirty="0">
                <a:latin typeface="Helvetica Neue"/>
              </a:rPr>
              <a:t>It began in </a:t>
            </a:r>
            <a:r>
              <a:rPr lang="en-US" sz="2000" dirty="0">
                <a:latin typeface="Helvetica Neue"/>
                <a:hlinkClick r:id="rId2" tooltip="Great Brita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Great Britain</a:t>
            </a:r>
            <a:r>
              <a:rPr lang="en-US" sz="2000" dirty="0">
                <a:latin typeface="Helvetica Neue"/>
              </a:rPr>
              <a:t> in the 18th century. </a:t>
            </a:r>
          </a:p>
          <a:p>
            <a:r>
              <a:rPr lang="en-US" sz="2000" dirty="0">
                <a:latin typeface="Helvetica Neue"/>
              </a:rPr>
              <a:t>“If you go back to 1800, everybody was poor. I mean everybody. The Industrial Revolution kicked in, and a lot of countries benefited, but by no means everyone.” </a:t>
            </a:r>
            <a:r>
              <a:rPr lang="en-US" sz="1400" dirty="0">
                <a:latin typeface="Helvetica Neue"/>
              </a:rPr>
              <a:t>– Bill Gates </a:t>
            </a:r>
          </a:p>
          <a:p>
            <a:r>
              <a:rPr lang="en-US" sz="2000" dirty="0">
                <a:latin typeface="Helvetica Neue"/>
              </a:rPr>
              <a:t>Many of the technological </a:t>
            </a:r>
            <a:r>
              <a:rPr lang="en-US" sz="2000" dirty="0">
                <a:latin typeface="Helvetica Neue"/>
                <a:hlinkClick r:id="rId3" tooltip="Innov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innovations</a:t>
            </a:r>
            <a:r>
              <a:rPr lang="en-US" sz="2000" dirty="0">
                <a:latin typeface="Helvetica Neue"/>
              </a:rPr>
              <a:t> came from Britain.</a:t>
            </a:r>
          </a:p>
          <a:p>
            <a:r>
              <a:rPr lang="en-US" sz="2000" dirty="0">
                <a:latin typeface="Helvetica Neue"/>
              </a:rPr>
              <a:t>The revolution spread across </a:t>
            </a:r>
            <a:r>
              <a:rPr lang="en-US" sz="2000" dirty="0">
                <a:latin typeface="Helvetica Neue"/>
                <a:hlinkClick r:id="rId4" tooltip="Europ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</a:t>
            </a:r>
            <a:r>
              <a:rPr lang="en-US" sz="2000" dirty="0">
                <a:latin typeface="Helvetica Neue"/>
              </a:rPr>
              <a:t> and the </a:t>
            </a:r>
            <a:r>
              <a:rPr lang="en-US" sz="2000" dirty="0">
                <a:latin typeface="Helvetica Neue"/>
                <a:hlinkClick r:id="rId5" tooltip="United Stat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United States</a:t>
            </a:r>
            <a:r>
              <a:rPr lang="en-US" sz="2000" dirty="0">
                <a:latin typeface="Helvetica Neue"/>
              </a:rPr>
              <a:t>.</a:t>
            </a:r>
          </a:p>
          <a:p>
            <a:r>
              <a:rPr lang="en-US" sz="2000" dirty="0">
                <a:latin typeface="Helvetica Neue"/>
              </a:rPr>
              <a:t>New ideas were applied to </a:t>
            </a:r>
            <a:r>
              <a:rPr lang="en-US" sz="2000" dirty="0">
                <a:latin typeface="Helvetica Neue"/>
                <a:hlinkClick r:id="rId6" tooltip="Min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mining</a:t>
            </a:r>
            <a:r>
              <a:rPr lang="en-US" sz="2000" dirty="0">
                <a:latin typeface="Helvetica Neue"/>
              </a:rPr>
              <a:t>, </a:t>
            </a:r>
            <a:r>
              <a:rPr lang="en-US" sz="2000" dirty="0">
                <a:latin typeface="Helvetica Neue"/>
                <a:hlinkClick r:id="rId7" tooltip="Met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metal</a:t>
            </a:r>
            <a:r>
              <a:rPr lang="en-US" sz="2000" dirty="0">
                <a:latin typeface="Helvetica Neue"/>
              </a:rPr>
              <a:t>work, and the </a:t>
            </a:r>
            <a:r>
              <a:rPr lang="en-US" sz="2000" dirty="0">
                <a:latin typeface="Helvetica Neue"/>
                <a:hlinkClick r:id="rId8" tooltip="Transp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transport</a:t>
            </a:r>
            <a:r>
              <a:rPr lang="en-US" sz="2000" dirty="0">
                <a:latin typeface="Helvetica Neue"/>
              </a:rPr>
              <a:t> of goods.</a:t>
            </a:r>
          </a:p>
          <a:p>
            <a:r>
              <a:rPr lang="en-US" sz="2000" dirty="0">
                <a:latin typeface="Helvetica Neue"/>
              </a:rPr>
              <a:t>The most important invention was the </a:t>
            </a:r>
            <a:r>
              <a:rPr lang="en-US" sz="2000" dirty="0">
                <a:latin typeface="Helvetica Neue"/>
                <a:hlinkClick r:id="rId9" tooltip="Steam engin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steam engine</a:t>
            </a:r>
            <a:br>
              <a:rPr lang="en-US" sz="2000" dirty="0">
                <a:latin typeface="Helvetica Neue"/>
              </a:rPr>
            </a:br>
            <a:r>
              <a:rPr lang="en-US" sz="2000" dirty="0">
                <a:latin typeface="Helvetica Neue"/>
              </a:rPr>
              <a:t>	- It powered factories and drained deep mines from water.</a:t>
            </a:r>
            <a:br>
              <a:rPr lang="en-US" sz="2000" dirty="0">
                <a:latin typeface="Helvetica Neue"/>
              </a:rPr>
            </a:br>
            <a:r>
              <a:rPr lang="en-US" sz="2000" dirty="0">
                <a:latin typeface="Helvetica Neue"/>
              </a:rPr>
              <a:t>	- It was used in </a:t>
            </a:r>
            <a:r>
              <a:rPr lang="en-US" sz="2000" dirty="0">
                <a:latin typeface="Helvetica Neue"/>
                <a:hlinkClick r:id="rId10" tooltip="Rail transpor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railway</a:t>
            </a:r>
            <a:r>
              <a:rPr lang="en-US" sz="2000" dirty="0">
                <a:latin typeface="Helvetica Neue"/>
              </a:rPr>
              <a:t> engines.</a:t>
            </a:r>
            <a:br>
              <a:rPr lang="en-US" sz="2000" dirty="0">
                <a:latin typeface="Helvetica Neue"/>
              </a:rPr>
            </a:br>
            <a:r>
              <a:rPr lang="en-US" sz="2000" dirty="0">
                <a:latin typeface="Helvetica Neue"/>
              </a:rPr>
              <a:t>	- Burning </a:t>
            </a:r>
            <a:r>
              <a:rPr lang="en-US" sz="2000" dirty="0">
                <a:latin typeface="Helvetica Neue"/>
                <a:hlinkClick r:id="rId11" tooltip="Coa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coal</a:t>
            </a:r>
            <a:r>
              <a:rPr lang="en-US" sz="2000" dirty="0">
                <a:latin typeface="Helvetica Neue"/>
              </a:rPr>
              <a:t> became the main source of energy.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041FD35-E274-B34D-BE2B-1112C60DA7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053" y="2215055"/>
            <a:ext cx="3648564" cy="39149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46C9499-8E15-943A-42AD-BBA25B10DD6D}"/>
              </a:ext>
            </a:extLst>
          </p:cNvPr>
          <p:cNvSpPr txBox="1"/>
          <p:nvPr/>
        </p:nvSpPr>
        <p:spPr>
          <a:xfrm>
            <a:off x="9912004" y="6423114"/>
            <a:ext cx="2073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dirty="0"/>
              <a:t>Bild: duncan1890, DigitalVision Vectors via Getty Images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340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9E0799-7531-4EEB-8DD5-CC04324927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3073" y="-117137"/>
            <a:ext cx="10856913" cy="1325563"/>
          </a:xfrm>
        </p:spPr>
        <p:txBody>
          <a:bodyPr>
            <a:normAutofit/>
          </a:bodyPr>
          <a:lstStyle/>
          <a:p>
            <a:r>
              <a:rPr lang="en-GB" sz="4000" dirty="0"/>
              <a:t>Positive changes </a:t>
            </a:r>
            <a:r>
              <a:rPr lang="en-GB" dirty="0"/>
              <a:t>		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FC6FE6B-7408-485A-BC85-AB223006A01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53073" y="897340"/>
            <a:ext cx="10515600" cy="18669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latin typeface="Helvetica Neue"/>
              </a:rPr>
              <a:t>Over time, l</a:t>
            </a:r>
            <a:r>
              <a:rPr lang="en-US" sz="2200" b="0" i="0" dirty="0">
                <a:effectLst/>
                <a:latin typeface="Helvetica Neue"/>
              </a:rPr>
              <a:t>iving standards rose. </a:t>
            </a:r>
          </a:p>
          <a:p>
            <a:r>
              <a:rPr lang="en-US" sz="2200" b="0" i="0" dirty="0">
                <a:effectLst/>
                <a:latin typeface="Helvetica Neue"/>
              </a:rPr>
              <a:t>People generally became richer and healthier.</a:t>
            </a:r>
          </a:p>
          <a:p>
            <a:r>
              <a:rPr lang="en-US" sz="2200" b="0" i="0" dirty="0">
                <a:effectLst/>
                <a:latin typeface="Helvetica Neue"/>
              </a:rPr>
              <a:t>More children survived to be adults, instead of </a:t>
            </a:r>
            <a:r>
              <a:rPr lang="en-US" sz="2200" dirty="0">
                <a:latin typeface="Helvetica Neue"/>
              </a:rPr>
              <a:t>dying from hunger or disease</a:t>
            </a:r>
            <a:r>
              <a:rPr lang="en-US" sz="2200" b="0" i="0" dirty="0">
                <a:effectLst/>
                <a:latin typeface="Helvetica Neue"/>
              </a:rPr>
              <a:t>. </a:t>
            </a:r>
          </a:p>
          <a:p>
            <a:r>
              <a:rPr lang="en-US" sz="2200" dirty="0">
                <a:latin typeface="Helvetica Neue"/>
              </a:rPr>
              <a:t>Population growth.</a:t>
            </a:r>
          </a:p>
          <a:p>
            <a:pPr marL="0" indent="0">
              <a:buNone/>
            </a:pPr>
            <a:endParaRPr lang="en-US" sz="2400" b="0" i="0" u="none" strike="noStrike" dirty="0">
              <a:effectLst/>
              <a:latin typeface="Helvetica Neue"/>
            </a:endParaRP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E75B992-B8CE-30F2-EEF5-B8B8D4CB1C69}"/>
              </a:ext>
            </a:extLst>
          </p:cNvPr>
          <p:cNvSpPr txBox="1"/>
          <p:nvPr/>
        </p:nvSpPr>
        <p:spPr>
          <a:xfrm>
            <a:off x="2222678" y="2764240"/>
            <a:ext cx="9883515" cy="396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3600" dirty="0"/>
              <a:t>Negative changes</a:t>
            </a:r>
            <a:endParaRPr lang="en-US" sz="3600" b="0" i="0" dirty="0">
              <a:effectLst/>
              <a:latin typeface="Helvetica Neue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0" i="0" dirty="0">
                <a:effectLst/>
                <a:latin typeface="Helvetica Neue"/>
              </a:rPr>
              <a:t>Men</a:t>
            </a:r>
            <a:r>
              <a:rPr lang="en-US" sz="2200" dirty="0">
                <a:latin typeface="Helvetica Neue"/>
              </a:rPr>
              <a:t>, women and even children had </a:t>
            </a:r>
            <a:r>
              <a:rPr lang="en-US" sz="2200" b="0" i="0" dirty="0">
                <a:effectLst/>
                <a:latin typeface="Helvetica Neue"/>
              </a:rPr>
              <a:t>to work long hours for very low wages.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Helvetica Neue"/>
              </a:rPr>
              <a:t>Workdays often lasted 12, 14, or even 18 hours.</a:t>
            </a:r>
            <a:endParaRPr lang="sv-SE" sz="22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Helvetica Neue"/>
              </a:rPr>
              <a:t>Many fa</a:t>
            </a:r>
            <a:r>
              <a:rPr lang="en-US" sz="2200" b="0" i="0" dirty="0">
                <a:effectLst/>
                <a:latin typeface="Helvetica Neue"/>
              </a:rPr>
              <a:t>milies lived in overcrowded apartments.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Helvetica Neue"/>
              </a:rPr>
              <a:t>F</a:t>
            </a:r>
            <a:r>
              <a:rPr lang="en-US" sz="2200" b="0" i="0" dirty="0">
                <a:effectLst/>
                <a:latin typeface="Helvetica Neue"/>
              </a:rPr>
              <a:t>amily members often had to take turns sleeping because the shared small spaces and worked at different times.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Helvetica Neue"/>
              </a:rPr>
              <a:t>Long work hours made it hard for families to spend time together</a:t>
            </a:r>
            <a:r>
              <a:rPr lang="en-US" sz="2200" b="0" i="0" dirty="0">
                <a:effectLst/>
                <a:latin typeface="Helvetica Neue"/>
              </a:rPr>
              <a:t>.</a:t>
            </a:r>
          </a:p>
        </p:txBody>
      </p:sp>
      <p:pic>
        <p:nvPicPr>
          <p:cNvPr id="6" name="Bild 5" descr="Tummen upp med hel fyllning">
            <a:extLst>
              <a:ext uri="{FF2B5EF4-FFF2-40B4-BE49-F238E27FC236}">
                <a16:creationId xmlns:a16="http://schemas.microsoft.com/office/drawing/2014/main" id="{1916F2F4-4416-9C0E-E2CF-08246A3C72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001" y="88444"/>
            <a:ext cx="808896" cy="808896"/>
          </a:xfrm>
          <a:prstGeom prst="rect">
            <a:avLst/>
          </a:prstGeom>
        </p:spPr>
      </p:pic>
      <p:pic>
        <p:nvPicPr>
          <p:cNvPr id="9" name="Bild 8" descr="Tummen ned med hel fyllning">
            <a:extLst>
              <a:ext uri="{FF2B5EF4-FFF2-40B4-BE49-F238E27FC236}">
                <a16:creationId xmlns:a16="http://schemas.microsoft.com/office/drawing/2014/main" id="{6DDD06D3-322D-1C50-4121-B3C4D5D0F9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79033" y="2969820"/>
            <a:ext cx="808897" cy="80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03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8BB85B-5824-45DB-85EB-86F04F0AC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65" y="98256"/>
            <a:ext cx="6002110" cy="1495425"/>
          </a:xfrm>
        </p:spPr>
        <p:txBody>
          <a:bodyPr>
            <a:normAutofit/>
          </a:bodyPr>
          <a:lstStyle/>
          <a:p>
            <a:r>
              <a:rPr lang="en-GB" sz="4000" dirty="0"/>
              <a:t>Charles Dickens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82593B-EC35-464F-A83A-2CC4B2C1D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543" y="1326223"/>
            <a:ext cx="6476771" cy="5331722"/>
          </a:xfrm>
        </p:spPr>
        <p:txBody>
          <a:bodyPr>
            <a:noAutofit/>
          </a:bodyPr>
          <a:lstStyle/>
          <a:p>
            <a:r>
              <a:rPr lang="en-GB" sz="2200" dirty="0">
                <a:latin typeface="Helvetica Neue"/>
              </a:rPr>
              <a:t>British author.</a:t>
            </a:r>
          </a:p>
          <a:p>
            <a:r>
              <a:rPr lang="en-GB" sz="2200" dirty="0">
                <a:latin typeface="Helvetica Neue"/>
              </a:rPr>
              <a:t>Born in 1812.</a:t>
            </a:r>
          </a:p>
          <a:p>
            <a:r>
              <a:rPr lang="en-GB" sz="2200" dirty="0">
                <a:latin typeface="Helvetica Neue"/>
              </a:rPr>
              <a:t>Grew up during the Industrial Revolution, </a:t>
            </a:r>
            <a:r>
              <a:rPr lang="en-US" sz="2200" dirty="0">
                <a:latin typeface="Helvetica Neue"/>
              </a:rPr>
              <a:t>a time of major social and economic change</a:t>
            </a:r>
            <a:r>
              <a:rPr lang="en-GB" sz="2200" dirty="0">
                <a:latin typeface="Helvetica Neue"/>
              </a:rPr>
              <a:t>.</a:t>
            </a:r>
          </a:p>
          <a:p>
            <a:r>
              <a:rPr lang="en-GB" sz="2200" dirty="0">
                <a:latin typeface="Helvetica Neue"/>
              </a:rPr>
              <a:t>In 1824, his father was </a:t>
            </a:r>
            <a:r>
              <a:rPr lang="sv-SE" sz="2200" dirty="0">
                <a:latin typeface="Helvetica Neue"/>
              </a:rPr>
              <a:t>sent to prison</a:t>
            </a:r>
            <a:r>
              <a:rPr lang="en-GB" sz="2200" dirty="0">
                <a:latin typeface="Helvetica Neue"/>
              </a:rPr>
              <a:t> for not paying his debts.</a:t>
            </a:r>
          </a:p>
          <a:p>
            <a:r>
              <a:rPr lang="en-GB" sz="2200" dirty="0">
                <a:latin typeface="Helvetica Neue"/>
              </a:rPr>
              <a:t>As a child, Dickens had to work at a factory to pay the money his family owed.</a:t>
            </a:r>
          </a:p>
          <a:p>
            <a:r>
              <a:rPr lang="en-US" sz="2200" dirty="0">
                <a:latin typeface="Helvetica Neue"/>
              </a:rPr>
              <a:t>These early hardships shaped his writing</a:t>
            </a:r>
            <a:r>
              <a:rPr lang="en-GB" sz="2200" dirty="0">
                <a:latin typeface="Helvetica Neue"/>
              </a:rPr>
              <a:t>.</a:t>
            </a:r>
          </a:p>
          <a:p>
            <a:r>
              <a:rPr lang="en-US" sz="2200" dirty="0">
                <a:latin typeface="Helvetica Neue"/>
              </a:rPr>
              <a:t>His stories reveal what life was like in Victorian times, especially for poor families and children</a:t>
            </a:r>
            <a:r>
              <a:rPr lang="en-GB" sz="2200" dirty="0">
                <a:latin typeface="Helvetica Neue"/>
              </a:rPr>
              <a:t>.</a:t>
            </a:r>
          </a:p>
          <a:p>
            <a:r>
              <a:rPr lang="en-GB" sz="2200" dirty="0">
                <a:latin typeface="Helvetica Neue"/>
              </a:rPr>
              <a:t>In 1837, </a:t>
            </a:r>
            <a:r>
              <a:rPr lang="en-GB" sz="2200" i="1" dirty="0">
                <a:latin typeface="Helvetica Neue"/>
              </a:rPr>
              <a:t>Oliver Twist </a:t>
            </a:r>
            <a:r>
              <a:rPr lang="en-GB" sz="2200" dirty="0">
                <a:latin typeface="Helvetica Neue"/>
              </a:rPr>
              <a:t>is published.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92602639-B5A3-AF78-1371-6BF94A8E6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" r="2723"/>
          <a:stretch/>
        </p:blipFill>
        <p:spPr>
          <a:xfrm>
            <a:off x="7199440" y="10"/>
            <a:ext cx="4763960" cy="6543975"/>
          </a:xfrm>
          <a:prstGeom prst="rect">
            <a:avLst/>
          </a:prstGeom>
          <a:effectLst/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2ECE5D19-0010-1ED0-392E-DCDD89518BFA}"/>
              </a:ext>
            </a:extLst>
          </p:cNvPr>
          <p:cNvSpPr txBox="1"/>
          <p:nvPr/>
        </p:nvSpPr>
        <p:spPr>
          <a:xfrm>
            <a:off x="10248900" y="6543985"/>
            <a:ext cx="17145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" dirty="0"/>
              <a:t>Bild: </a:t>
            </a:r>
            <a:r>
              <a:rPr lang="sv-SE" sz="600" dirty="0" err="1"/>
              <a:t>Christine_Kohler</a:t>
            </a:r>
            <a:r>
              <a:rPr lang="sv-SE" sz="600" dirty="0"/>
              <a:t>, </a:t>
            </a:r>
            <a:r>
              <a:rPr lang="sv-SE" sz="600" dirty="0" err="1"/>
              <a:t>iStock</a:t>
            </a:r>
            <a:r>
              <a:rPr lang="sv-SE" sz="600" dirty="0"/>
              <a:t> </a:t>
            </a:r>
            <a:r>
              <a:rPr lang="sv-SE" sz="600" dirty="0" err="1"/>
              <a:t>GettyImages</a:t>
            </a:r>
            <a:endParaRPr lang="sv-SE" sz="600" dirty="0"/>
          </a:p>
        </p:txBody>
      </p:sp>
    </p:spTree>
    <p:extLst>
      <p:ext uri="{BB962C8B-B14F-4D97-AF65-F5344CB8AC3E}">
        <p14:creationId xmlns:p14="http://schemas.microsoft.com/office/powerpoint/2010/main" val="2723799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0923B49-EC47-495C-AA3B-F6787826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GB" sz="5400" dirty="0"/>
              <a:t>Oliver Twist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05AE954-8DCC-DD85-3F06-FB58F2953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533" r="50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D64D90-5964-4A96-B415-4DEB0E142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5" y="2706624"/>
            <a:ext cx="7018415" cy="3483864"/>
          </a:xfrm>
        </p:spPr>
        <p:txBody>
          <a:bodyPr>
            <a:noAutofit/>
          </a:bodyPr>
          <a:lstStyle/>
          <a:p>
            <a:r>
              <a:rPr lang="en-US" sz="2200" dirty="0">
                <a:latin typeface="Helvetica Neue"/>
              </a:rPr>
              <a:t>A young orphan, </a:t>
            </a:r>
            <a:r>
              <a:rPr lang="sv-SE" sz="2200" dirty="0">
                <a:latin typeface="Helvetica Neue"/>
              </a:rPr>
              <a:t>living in Victorian London.</a:t>
            </a:r>
            <a:endParaRPr lang="en-US" sz="2200" dirty="0">
              <a:latin typeface="Helvetica Neue"/>
            </a:endParaRPr>
          </a:p>
          <a:p>
            <a:r>
              <a:rPr lang="en-US" sz="2200" dirty="0">
                <a:latin typeface="Helvetica Neue"/>
              </a:rPr>
              <a:t>His mother dies during childbirth.</a:t>
            </a:r>
          </a:p>
          <a:p>
            <a:r>
              <a:rPr lang="en-US" sz="2200" dirty="0">
                <a:latin typeface="Helvetica Neue"/>
              </a:rPr>
              <a:t>He is sent to a workhouse, where poor children are made to live and work.</a:t>
            </a:r>
          </a:p>
          <a:p>
            <a:r>
              <a:rPr lang="en-US" sz="2200" dirty="0">
                <a:latin typeface="Helvetica Neue"/>
              </a:rPr>
              <a:t>The children are treated badly and given very little food.</a:t>
            </a:r>
          </a:p>
          <a:p>
            <a:r>
              <a:rPr lang="en-US" sz="2200" dirty="0">
                <a:latin typeface="Helvetica Neue"/>
              </a:rPr>
              <a:t>There are no caring adults or role models to support them.</a:t>
            </a:r>
          </a:p>
          <a:p>
            <a:r>
              <a:rPr lang="en-US" sz="2200" dirty="0">
                <a:latin typeface="Helvetica Neue"/>
              </a:rPr>
              <a:t>Oliver’s story shows the harsh reality for poor children in Victorian London, shaped by the Industrial Revolution.</a:t>
            </a:r>
            <a:endParaRPr lang="en-GB" sz="2200" dirty="0">
              <a:latin typeface="Helvetica Neue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82AD427-D437-27A7-CB7C-5783D2397512}"/>
              </a:ext>
            </a:extLst>
          </p:cNvPr>
          <p:cNvSpPr txBox="1"/>
          <p:nvPr/>
        </p:nvSpPr>
        <p:spPr>
          <a:xfrm>
            <a:off x="10322578" y="6657945"/>
            <a:ext cx="1869422" cy="18466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600" dirty="0"/>
              <a:t>Illustration: Botan. Licensierad enligt </a:t>
            </a:r>
            <a:r>
              <a:rPr lang="en-GB" sz="600" dirty="0"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600" dirty="0"/>
          </a:p>
        </p:txBody>
      </p:sp>
    </p:spTree>
    <p:extLst>
      <p:ext uri="{BB962C8B-B14F-4D97-AF65-F5344CB8AC3E}">
        <p14:creationId xmlns:p14="http://schemas.microsoft.com/office/powerpoint/2010/main" val="3822751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5744</TotalTime>
  <Words>446</Words>
  <Application>Microsoft Office PowerPoint</Application>
  <PresentationFormat>Bredbild</PresentationFormat>
  <Paragraphs>42</Paragraphs>
  <Slides>5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Helvetica Neue</vt:lpstr>
      <vt:lpstr>Office-tema</vt:lpstr>
      <vt:lpstr>The Industrial Revolution</vt:lpstr>
      <vt:lpstr>The Industrial Revolution</vt:lpstr>
      <vt:lpstr>Positive changes   </vt:lpstr>
      <vt:lpstr>Charles Dickens</vt:lpstr>
      <vt:lpstr>Oliver Twist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Industrial Revolution + Oliver Twist</dc:title>
  <dc:creator>SPSM</dc:creator>
  <cp:lastModifiedBy>Hanna Hållams</cp:lastModifiedBy>
  <cp:revision>9</cp:revision>
  <dcterms:created xsi:type="dcterms:W3CDTF">2025-03-24T08:57:35Z</dcterms:created>
  <dcterms:modified xsi:type="dcterms:W3CDTF">2026-08-28T09:35:27Z</dcterms:modified>
</cp:coreProperties>
</file>