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sldIdLst>
    <p:sldId id="286" r:id="rId5"/>
    <p:sldId id="290" r:id="rId6"/>
    <p:sldId id="322" r:id="rId7"/>
    <p:sldId id="344" r:id="rId8"/>
    <p:sldId id="260" r:id="rId9"/>
    <p:sldId id="261" r:id="rId10"/>
    <p:sldId id="269" r:id="rId11"/>
    <p:sldId id="272" r:id="rId12"/>
    <p:sldId id="271" r:id="rId13"/>
    <p:sldId id="277" r:id="rId14"/>
    <p:sldId id="257" r:id="rId15"/>
  </p:sldIdLst>
  <p:sldSz cx="12192000" cy="6858000"/>
  <p:notesSz cx="6797675" cy="9928225"/>
  <p:embeddedFontLst>
    <p:embeddedFont>
      <p:font typeface="Calibri" panose="020F0502020204030204" pitchFamily="34" charset="0"/>
      <p:regular r:id="rId17"/>
      <p:bold r:id="rId18"/>
      <p:italic r:id="rId19"/>
      <p:boldItalic r:id="rId20"/>
    </p:embeddedFont>
    <p:embeddedFont>
      <p:font typeface="SPSM Serif" panose="00000500000000000000" pitchFamily="2" charset="0"/>
      <p:regular r:id="rId2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F0"/>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462" autoAdjust="0"/>
  </p:normalViewPr>
  <p:slideViewPr>
    <p:cSldViewPr snapToGrid="0">
      <p:cViewPr varScale="1">
        <p:scale>
          <a:sx n="54" d="100"/>
          <a:sy n="54" d="100"/>
        </p:scale>
        <p:origin x="1080"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5568" tIns="47784" rIns="95568" bIns="47784" rtlCol="0"/>
          <a:lstStyle>
            <a:lvl1pPr algn="l">
              <a:defRPr sz="13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5568" tIns="47784" rIns="95568" bIns="47784" rtlCol="0"/>
          <a:lstStyle>
            <a:lvl1pPr algn="r">
              <a:defRPr sz="1300"/>
            </a:lvl1pPr>
          </a:lstStyle>
          <a:p>
            <a:fld id="{268B0827-FAB6-4C77-BDF6-91B204343A7A}" type="datetimeFigureOut">
              <a:rPr lang="sv-SE" smtClean="0"/>
              <a:t>2024-02-28</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68" tIns="47784" rIns="95568" bIns="47784"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5568" tIns="47784" rIns="95568" bIns="4778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2"/>
            <a:ext cx="2945659" cy="498134"/>
          </a:xfrm>
          <a:prstGeom prst="rect">
            <a:avLst/>
          </a:prstGeom>
        </p:spPr>
        <p:txBody>
          <a:bodyPr vert="horz" lIns="95568" tIns="47784" rIns="95568" bIns="47784" rtlCol="0" anchor="b"/>
          <a:lstStyle>
            <a:lvl1pPr algn="l">
              <a:defRPr sz="1300"/>
            </a:lvl1pPr>
          </a:lstStyle>
          <a:p>
            <a:endParaRPr lang="sv-SE"/>
          </a:p>
        </p:txBody>
      </p:sp>
      <p:sp>
        <p:nvSpPr>
          <p:cNvPr id="7" name="Platshållare för bildnummer 6"/>
          <p:cNvSpPr>
            <a:spLocks noGrp="1"/>
          </p:cNvSpPr>
          <p:nvPr>
            <p:ph type="sldNum" sz="quarter" idx="5"/>
          </p:nvPr>
        </p:nvSpPr>
        <p:spPr>
          <a:xfrm>
            <a:off x="3850443" y="9430092"/>
            <a:ext cx="2945659" cy="498134"/>
          </a:xfrm>
          <a:prstGeom prst="rect">
            <a:avLst/>
          </a:prstGeom>
        </p:spPr>
        <p:txBody>
          <a:bodyPr vert="horz" lIns="95568" tIns="47784" rIns="95568" bIns="47784" rtlCol="0" anchor="b"/>
          <a:lstStyle>
            <a:lvl1pPr algn="r">
              <a:defRPr sz="1300"/>
            </a:lvl1pPr>
          </a:lstStyle>
          <a:p>
            <a:fld id="{82AE7B48-2FC2-45E5-BB75-CA4CB6198F7C}" type="slidenum">
              <a:rPr lang="sv-SE" smtClean="0"/>
              <a:t>‹#›</a:t>
            </a:fld>
            <a:endParaRPr lang="sv-SE"/>
          </a:p>
        </p:txBody>
      </p:sp>
    </p:spTree>
    <p:extLst>
      <p:ext uri="{BB962C8B-B14F-4D97-AF65-F5344CB8AC3E}">
        <p14:creationId xmlns:p14="http://schemas.microsoft.com/office/powerpoint/2010/main" val="87500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uropean-agency.org/activities/inclusive-digital-educ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a:effectLst/>
                <a:latin typeface="Calibri" panose="020F0502020204030204" pitchFamily="34" charset="0"/>
                <a:ea typeface="Calibri" panose="020F0502020204030204" pitchFamily="34" charset="0"/>
              </a:rPr>
              <a:t>Hur kan samarbete mellan olika yrkesgrupper stödja barns och elevers lärande, utveckling och hälsa i en inkluderande verksamhet? </a:t>
            </a:r>
          </a:p>
          <a:p>
            <a:r>
              <a:rPr lang="sv-SE" sz="1200" i="0" dirty="0">
                <a:effectLst/>
                <a:latin typeface="Calibri" panose="020F0502020204030204" pitchFamily="34" charset="0"/>
                <a:ea typeface="Calibri" panose="020F0502020204030204" pitchFamily="34" charset="0"/>
              </a:rPr>
              <a:t>Presentation namn</a:t>
            </a:r>
          </a:p>
          <a:p>
            <a:endParaRPr lang="sv-SE" dirty="0"/>
          </a:p>
        </p:txBody>
      </p:sp>
      <p:sp>
        <p:nvSpPr>
          <p:cNvPr id="4" name="Platshållare för bildnummer 3"/>
          <p:cNvSpPr>
            <a:spLocks noGrp="1"/>
          </p:cNvSpPr>
          <p:nvPr>
            <p:ph type="sldNum" sz="quarter" idx="5"/>
          </p:nvPr>
        </p:nvSpPr>
        <p:spPr/>
        <p:txBody>
          <a:bodyPr/>
          <a:lstStyle/>
          <a:p>
            <a:fld id="{82AE7B48-2FC2-45E5-BB75-CA4CB6198F7C}" type="slidenum">
              <a:rPr lang="sv-SE" smtClean="0"/>
              <a:t>1</a:t>
            </a:fld>
            <a:endParaRPr lang="sv-SE"/>
          </a:p>
        </p:txBody>
      </p:sp>
    </p:spTree>
    <p:extLst>
      <p:ext uri="{BB962C8B-B14F-4D97-AF65-F5344CB8AC3E}">
        <p14:creationId xmlns:p14="http://schemas.microsoft.com/office/powerpoint/2010/main" val="202208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Zoë</a:t>
            </a:r>
          </a:p>
        </p:txBody>
      </p:sp>
      <p:sp>
        <p:nvSpPr>
          <p:cNvPr id="4" name="Platshållare för bildnummer 3"/>
          <p:cNvSpPr>
            <a:spLocks noGrp="1"/>
          </p:cNvSpPr>
          <p:nvPr>
            <p:ph type="sldNum" sz="quarter" idx="5"/>
          </p:nvPr>
        </p:nvSpPr>
        <p:spPr/>
        <p:txBody>
          <a:bodyPr/>
          <a:lstStyle/>
          <a:p>
            <a:fld id="{88492B08-B10D-4C82-B0AB-57D8D43FF82C}" type="slidenum">
              <a:rPr lang="sv-SE" smtClean="0"/>
              <a:t>10</a:t>
            </a:fld>
            <a:endParaRPr lang="sv-SE"/>
          </a:p>
        </p:txBody>
      </p:sp>
    </p:spTree>
    <p:extLst>
      <p:ext uri="{BB962C8B-B14F-4D97-AF65-F5344CB8AC3E}">
        <p14:creationId xmlns:p14="http://schemas.microsoft.com/office/powerpoint/2010/main" val="74664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bg1"/>
              </a:buClr>
              <a:buFontTx/>
              <a:buNone/>
            </a:pPr>
            <a:r>
              <a:rPr lang="sv-SE" sz="5400" dirty="0" err="1">
                <a:solidFill>
                  <a:schemeClr val="accent2">
                    <a:lumMod val="75000"/>
                  </a:schemeClr>
                </a:solidFill>
                <a:hlinkClick r:id="rId3">
                  <a:extLst>
                    <a:ext uri="{A12FA001-AC4F-418D-AE19-62706E023703}">
                      <ahyp:hlinkClr xmlns:ahyp="http://schemas.microsoft.com/office/drawing/2018/hyperlinkcolor" val="tx"/>
                    </a:ext>
                  </a:extLst>
                </a:hlinkClick>
              </a:rPr>
              <a:t>European</a:t>
            </a:r>
            <a:r>
              <a:rPr lang="sv-SE" sz="5400" dirty="0">
                <a:solidFill>
                  <a:schemeClr val="accent2">
                    <a:lumMod val="75000"/>
                  </a:schemeClr>
                </a:solidFill>
                <a:hlinkClick r:id="rId3">
                  <a:extLst>
                    <a:ext uri="{A12FA001-AC4F-418D-AE19-62706E023703}">
                      <ahyp:hlinkClr xmlns:ahyp="http://schemas.microsoft.com/office/drawing/2018/hyperlinkcolor" val="tx"/>
                    </a:ext>
                  </a:extLst>
                </a:hlinkClick>
              </a:rPr>
              <a:t> Agency</a:t>
            </a:r>
            <a:r>
              <a:rPr lang="sv-SE" sz="5400" dirty="0">
                <a:solidFill>
                  <a:schemeClr val="accent2">
                    <a:lumMod val="75000"/>
                  </a:schemeClr>
                </a:solidFill>
              </a:rPr>
              <a:t> for Special </a:t>
            </a:r>
            <a:r>
              <a:rPr lang="sv-SE" sz="5400" dirty="0" err="1">
                <a:solidFill>
                  <a:schemeClr val="accent2">
                    <a:lumMod val="75000"/>
                  </a:schemeClr>
                </a:solidFill>
              </a:rPr>
              <a:t>Needs</a:t>
            </a:r>
            <a:r>
              <a:rPr lang="sv-SE" sz="5400" dirty="0">
                <a:solidFill>
                  <a:schemeClr val="accent2">
                    <a:lumMod val="75000"/>
                  </a:schemeClr>
                </a:solidFill>
              </a:rPr>
              <a:t> and </a:t>
            </a:r>
            <a:r>
              <a:rPr lang="sv-SE" sz="5400" dirty="0" err="1">
                <a:solidFill>
                  <a:schemeClr val="accent2">
                    <a:lumMod val="75000"/>
                  </a:schemeClr>
                </a:solidFill>
              </a:rPr>
              <a:t>Inclusive</a:t>
            </a:r>
            <a:r>
              <a:rPr lang="sv-SE" sz="5400" dirty="0">
                <a:solidFill>
                  <a:schemeClr val="accent2">
                    <a:lumMod val="75000"/>
                  </a:schemeClr>
                </a:solidFill>
              </a:rPr>
              <a:t> </a:t>
            </a:r>
            <a:r>
              <a:rPr lang="sv-SE" sz="5400" dirty="0" err="1">
                <a:solidFill>
                  <a:schemeClr val="accent2">
                    <a:lumMod val="75000"/>
                  </a:schemeClr>
                </a:solidFill>
              </a:rPr>
              <a:t>Education</a:t>
            </a:r>
            <a:endParaRPr lang="sv-SE" sz="5400" dirty="0">
              <a:solidFill>
                <a:schemeClr val="accent2">
                  <a:lumMod val="75000"/>
                </a:schemeClr>
              </a:solidFill>
            </a:endParaRPr>
          </a:p>
          <a:p>
            <a:pPr marL="0" indent="0">
              <a:buClr>
                <a:schemeClr val="bg1"/>
              </a:buClr>
              <a:buFontTx/>
              <a:buNone/>
            </a:pPr>
            <a:r>
              <a:rPr lang="sv-SE" sz="5400" dirty="0">
                <a:solidFill>
                  <a:schemeClr val="accent2">
                    <a:lumMod val="75000"/>
                  </a:schemeClr>
                </a:solidFill>
                <a:cs typeface="ＭＳ Ｐゴシック" charset="0"/>
              </a:rPr>
              <a:t>är</a:t>
            </a:r>
            <a:r>
              <a:rPr lang="en-GB" sz="1900" dirty="0">
                <a:cs typeface="ＭＳ Ｐゴシック" charset="0"/>
              </a:rPr>
              <a:t> </a:t>
            </a:r>
            <a:r>
              <a:rPr lang="en-GB" sz="1900" dirty="0" err="1">
                <a:cs typeface="ＭＳ Ｐゴシック" charset="0"/>
              </a:rPr>
              <a:t>Ett</a:t>
            </a:r>
            <a:r>
              <a:rPr lang="en-GB" sz="1900" dirty="0">
                <a:cs typeface="ＭＳ Ｐゴシック" charset="0"/>
              </a:rPr>
              <a:t>  </a:t>
            </a:r>
            <a:r>
              <a:rPr lang="en-GB" sz="1900" dirty="0" err="1">
                <a:cs typeface="ＭＳ Ｐゴシック" charset="0"/>
              </a:rPr>
              <a:t>nätverk</a:t>
            </a:r>
            <a:r>
              <a:rPr lang="en-GB" sz="1900" dirty="0">
                <a:cs typeface="ＭＳ Ｐゴシック" charset="0"/>
              </a:rPr>
              <a:t> Med 31 </a:t>
            </a:r>
            <a:r>
              <a:rPr lang="en-GB" sz="1900" dirty="0" err="1">
                <a:cs typeface="ＭＳ Ｐゴシック" charset="0"/>
              </a:rPr>
              <a:t>länder</a:t>
            </a:r>
            <a:r>
              <a:rPr lang="en-GB" sz="1900" dirty="0">
                <a:cs typeface="ＭＳ Ｐゴシック" charset="0"/>
              </a:rPr>
              <a:t> I </a:t>
            </a:r>
            <a:r>
              <a:rPr lang="en-GB" sz="1900" dirty="0" err="1">
                <a:cs typeface="ＭＳ Ｐゴシック" charset="0"/>
              </a:rPr>
              <a:t>europa</a:t>
            </a:r>
            <a:endParaRPr lang="en-GB" sz="1900" dirty="0">
              <a:cs typeface="ＭＳ Ｐゴシック" charset="0"/>
            </a:endParaRPr>
          </a:p>
          <a:p>
            <a:pPr marL="0" indent="0">
              <a:buClr>
                <a:schemeClr val="bg1"/>
              </a:buClr>
              <a:buFontTx/>
              <a:buNone/>
            </a:pPr>
            <a:r>
              <a:rPr lang="en-GB" sz="1900" dirty="0">
                <a:cs typeface="ＭＳ Ｐゴシック" charset="0"/>
              </a:rPr>
              <a:t>Det </a:t>
            </a:r>
            <a:r>
              <a:rPr lang="en-GB" sz="1900" dirty="0" err="1">
                <a:cs typeface="ＭＳ Ｐゴシック" charset="0"/>
              </a:rPr>
              <a:t>Startade</a:t>
            </a:r>
            <a:r>
              <a:rPr lang="en-GB" sz="1900" dirty="0">
                <a:cs typeface="ＭＳ Ｐゴシック" charset="0"/>
              </a:rPr>
              <a:t> </a:t>
            </a:r>
            <a:r>
              <a:rPr lang="en-GB" sz="1900" dirty="0" err="1">
                <a:cs typeface="ＭＳ Ｐゴシック" charset="0"/>
              </a:rPr>
              <a:t>Efter</a:t>
            </a:r>
            <a:r>
              <a:rPr lang="en-GB" sz="1900" dirty="0">
                <a:cs typeface="ＭＳ Ｐゴシック" charset="0"/>
              </a:rPr>
              <a:t> </a:t>
            </a:r>
            <a:r>
              <a:rPr lang="en-GB" sz="1900" dirty="0" err="1">
                <a:cs typeface="ＭＳ Ｐゴシック" charset="0"/>
              </a:rPr>
              <a:t>Salamancadeklarationen</a:t>
            </a:r>
            <a:r>
              <a:rPr lang="en-GB" sz="1900" dirty="0">
                <a:cs typeface="ＭＳ Ｐゴシック" charset="0"/>
              </a:rPr>
              <a:t> – med </a:t>
            </a:r>
            <a:r>
              <a:rPr lang="en-GB" sz="1900" dirty="0" err="1">
                <a:cs typeface="ＭＳ Ｐゴシック" charset="0"/>
              </a:rPr>
              <a:t>frågan</a:t>
            </a:r>
            <a:r>
              <a:rPr lang="en-GB" sz="1900" dirty="0">
                <a:cs typeface="ＭＳ Ｐゴシック" charset="0"/>
              </a:rPr>
              <a:t> - </a:t>
            </a:r>
            <a:r>
              <a:rPr lang="en-GB" sz="1900" dirty="0" err="1">
                <a:cs typeface="ＭＳ Ｐゴシック" charset="0"/>
              </a:rPr>
              <a:t>Hur</a:t>
            </a:r>
            <a:r>
              <a:rPr lang="en-GB" sz="1900" dirty="0">
                <a:cs typeface="ＭＳ Ｐゴシック" charset="0"/>
              </a:rPr>
              <a:t> </a:t>
            </a:r>
            <a:r>
              <a:rPr lang="en-GB" sz="1900" dirty="0" err="1">
                <a:cs typeface="ＭＳ Ｐゴシック" charset="0"/>
              </a:rPr>
              <a:t>skapar</a:t>
            </a:r>
            <a:r>
              <a:rPr lang="en-GB" sz="1900" dirty="0">
                <a:cs typeface="ＭＳ Ｐゴシック" charset="0"/>
              </a:rPr>
              <a:t> man </a:t>
            </a:r>
            <a:r>
              <a:rPr lang="en-GB" sz="1900" dirty="0" err="1">
                <a:cs typeface="ＭＳ Ｐゴシック" charset="0"/>
              </a:rPr>
              <a:t>egentligen</a:t>
            </a:r>
            <a:r>
              <a:rPr lang="en-GB" sz="1900" dirty="0">
                <a:cs typeface="ＭＳ Ｐゴシック" charset="0"/>
              </a:rPr>
              <a:t> </a:t>
            </a:r>
            <a:r>
              <a:rPr lang="en-GB" sz="1900" dirty="0" err="1">
                <a:cs typeface="ＭＳ Ｐゴシック" charset="0"/>
              </a:rPr>
              <a:t>ett</a:t>
            </a:r>
            <a:r>
              <a:rPr lang="en-GB" sz="1900" dirty="0">
                <a:cs typeface="ＭＳ Ｐゴシック" charset="0"/>
              </a:rPr>
              <a:t> </a:t>
            </a:r>
            <a:r>
              <a:rPr lang="en-GB" sz="1900" dirty="0" err="1">
                <a:cs typeface="ＭＳ Ｐゴシック" charset="0"/>
              </a:rPr>
              <a:t>inkluderande</a:t>
            </a:r>
            <a:r>
              <a:rPr lang="en-GB" sz="1900" dirty="0">
                <a:cs typeface="ＭＳ Ｐゴシック" charset="0"/>
              </a:rPr>
              <a:t> </a:t>
            </a:r>
            <a:r>
              <a:rPr lang="en-GB" sz="1900" dirty="0" err="1">
                <a:cs typeface="ＭＳ Ｐゴシック" charset="0"/>
              </a:rPr>
              <a:t>utbildningssystem</a:t>
            </a:r>
            <a:r>
              <a:rPr lang="en-GB" sz="1900" dirty="0">
                <a:cs typeface="ＭＳ Ｐゴシック" charset="0"/>
              </a:rPr>
              <a:t>?</a:t>
            </a:r>
          </a:p>
          <a:p>
            <a:pPr marL="0" indent="0">
              <a:buClr>
                <a:schemeClr val="bg1"/>
              </a:buClr>
              <a:buFontTx/>
              <a:buNone/>
            </a:pPr>
            <a:r>
              <a:rPr lang="en-GB" sz="1900" dirty="0">
                <a:cs typeface="ＭＳ Ｐゴシック" charset="0"/>
              </a:rPr>
              <a:t>Vi </a:t>
            </a:r>
            <a:r>
              <a:rPr lang="en-GB" sz="1900" dirty="0" err="1">
                <a:cs typeface="ＭＳ Ｐゴシック" charset="0"/>
              </a:rPr>
              <a:t>Utgår</a:t>
            </a:r>
            <a:r>
              <a:rPr lang="en-GB" sz="1900" dirty="0">
                <a:cs typeface="ＭＳ Ｐゴシック" charset="0"/>
              </a:rPr>
              <a:t> </a:t>
            </a:r>
            <a:r>
              <a:rPr lang="en-GB" sz="1900" dirty="0" err="1">
                <a:cs typeface="ＭＳ Ｐゴシック" charset="0"/>
              </a:rPr>
              <a:t>från</a:t>
            </a:r>
            <a:r>
              <a:rPr lang="en-GB" sz="1900" dirty="0">
                <a:cs typeface="ＭＳ Ｐゴシック" charset="0"/>
              </a:rPr>
              <a:t> </a:t>
            </a:r>
            <a:r>
              <a:rPr lang="en-GB" sz="1900" dirty="0" err="1">
                <a:cs typeface="ＭＳ Ｐゴシック" charset="0"/>
              </a:rPr>
              <a:t>rättigheter</a:t>
            </a:r>
            <a:r>
              <a:rPr lang="en-GB" sz="1900" dirty="0">
                <a:cs typeface="ＭＳ Ｐゴシック" charset="0"/>
              </a:rPr>
              <a:t> I </a:t>
            </a:r>
            <a:r>
              <a:rPr lang="en-GB" sz="1900" dirty="0" err="1">
                <a:cs typeface="ＭＳ Ｐゴシック" charset="0"/>
              </a:rPr>
              <a:t>Funktionsrättskonventionen</a:t>
            </a:r>
            <a:r>
              <a:rPr lang="en-GB" sz="1900" dirty="0">
                <a:cs typeface="ＭＳ Ｐゴシック" charset="0"/>
              </a:rPr>
              <a:t> med </a:t>
            </a:r>
            <a:r>
              <a:rPr lang="en-GB" sz="1900" dirty="0" err="1">
                <a:cs typeface="ＭＳ Ｐゴシック" charset="0"/>
              </a:rPr>
              <a:t>en</a:t>
            </a:r>
            <a:r>
              <a:rPr lang="en-GB" sz="1900" dirty="0">
                <a:cs typeface="ＭＳ Ｐゴシック" charset="0"/>
              </a:rPr>
              <a:t> vision </a:t>
            </a:r>
            <a:r>
              <a:rPr lang="en-GB" sz="1900" dirty="0" err="1">
                <a:cs typeface="ＭＳ Ｐゴシック" charset="0"/>
              </a:rPr>
              <a:t>att</a:t>
            </a:r>
            <a:r>
              <a:rPr lang="en-GB" sz="1900" dirty="0">
                <a:cs typeface="ＭＳ Ｐゴシック" charset="0"/>
              </a:rPr>
              <a:t> </a:t>
            </a:r>
            <a:r>
              <a:rPr lang="en-GB" sz="1900" dirty="0" err="1">
                <a:cs typeface="ＭＳ Ｐゴシック" charset="0"/>
              </a:rPr>
              <a:t>alla</a:t>
            </a:r>
            <a:r>
              <a:rPr lang="en-GB" sz="1900" dirty="0">
                <a:cs typeface="ＭＳ Ｐゴシック" charset="0"/>
              </a:rPr>
              <a:t> </a:t>
            </a:r>
            <a:r>
              <a:rPr lang="en-GB" sz="1900" dirty="0" err="1">
                <a:cs typeface="ＭＳ Ｐゴシック" charset="0"/>
              </a:rPr>
              <a:t>elever</a:t>
            </a:r>
            <a:r>
              <a:rPr lang="en-GB" sz="1900" dirty="0">
                <a:cs typeface="ＭＳ Ｐゴシック" charset="0"/>
              </a:rPr>
              <a:t> </a:t>
            </a:r>
            <a:r>
              <a:rPr lang="en-GB" sz="1900" dirty="0" err="1">
                <a:cs typeface="ＭＳ Ｐゴシック" charset="0"/>
              </a:rPr>
              <a:t>ges</a:t>
            </a:r>
            <a:r>
              <a:rPr lang="en-GB" sz="1900" dirty="0">
                <a:cs typeface="ＭＳ Ｐゴシック" charset="0"/>
              </a:rPr>
              <a:t> </a:t>
            </a:r>
            <a:r>
              <a:rPr lang="en-GB" sz="1900" dirty="0" err="1">
                <a:cs typeface="ＭＳ Ｐゴシック" charset="0"/>
              </a:rPr>
              <a:t>meningsfulla</a:t>
            </a:r>
            <a:r>
              <a:rPr lang="en-GB" sz="1900" dirty="0">
                <a:cs typeface="ＭＳ Ｐゴシック" charset="0"/>
              </a:rPr>
              <a:t> </a:t>
            </a:r>
            <a:r>
              <a:rPr lang="en-GB" sz="1900" dirty="0" err="1">
                <a:cs typeface="ＭＳ Ｐゴシック" charset="0"/>
              </a:rPr>
              <a:t>utbildningsmöjligheter</a:t>
            </a:r>
            <a:r>
              <a:rPr lang="en-GB" sz="1900" dirty="0">
                <a:cs typeface="ＭＳ Ｐゴシック" charset="0"/>
              </a:rPr>
              <a:t> </a:t>
            </a:r>
            <a:r>
              <a:rPr lang="en-GB" sz="1900" dirty="0" err="1">
                <a:cs typeface="ＭＳ Ｐゴシック" charset="0"/>
              </a:rPr>
              <a:t>av</a:t>
            </a:r>
            <a:r>
              <a:rPr lang="en-GB" sz="1900" dirty="0">
                <a:cs typeface="ＭＳ Ｐゴシック" charset="0"/>
              </a:rPr>
              <a:t> </a:t>
            </a:r>
            <a:r>
              <a:rPr lang="en-GB" sz="1900" dirty="0" err="1">
                <a:cs typeface="ＭＳ Ｐゴシック" charset="0"/>
              </a:rPr>
              <a:t>hög</a:t>
            </a:r>
            <a:r>
              <a:rPr lang="en-GB" sz="1900" dirty="0">
                <a:cs typeface="ＭＳ Ｐゴシック" charset="0"/>
              </a:rPr>
              <a:t> </a:t>
            </a:r>
            <a:r>
              <a:rPr lang="en-GB" sz="1900" dirty="0" err="1">
                <a:cs typeface="ＭＳ Ｐゴシック" charset="0"/>
              </a:rPr>
              <a:t>kvalitet</a:t>
            </a:r>
            <a:r>
              <a:rPr lang="en-GB" sz="1900" dirty="0">
                <a:cs typeface="ＭＳ Ｐゴシック" charset="0"/>
              </a:rPr>
              <a:t> </a:t>
            </a:r>
            <a:r>
              <a:rPr lang="en-GB" sz="1900" dirty="0" err="1">
                <a:cs typeface="ＭＳ Ｐゴシック" charset="0"/>
              </a:rPr>
              <a:t>och</a:t>
            </a:r>
            <a:r>
              <a:rPr lang="en-GB" sz="1900" dirty="0">
                <a:cs typeface="ＭＳ Ｐゴシック" charset="0"/>
              </a:rPr>
              <a:t> </a:t>
            </a:r>
            <a:r>
              <a:rPr lang="en-GB" sz="1900" dirty="0" err="1">
                <a:cs typeface="ＭＳ Ｐゴシック" charset="0"/>
              </a:rPr>
              <a:t>vill</a:t>
            </a:r>
            <a:r>
              <a:rPr lang="en-GB" sz="1900" dirty="0">
                <a:cs typeface="ＭＳ Ｐゴシック" charset="0"/>
              </a:rPr>
              <a:t> </a:t>
            </a:r>
            <a:r>
              <a:rPr lang="en-GB" sz="1900" dirty="0" err="1">
                <a:cs typeface="ＭＳ Ｐゴシック" charset="0"/>
              </a:rPr>
              <a:t>påverka</a:t>
            </a:r>
            <a:r>
              <a:rPr lang="en-GB" sz="1900" dirty="0">
                <a:cs typeface="ＭＳ Ｐゴシック" charset="0"/>
              </a:rPr>
              <a:t> </a:t>
            </a:r>
            <a:r>
              <a:rPr lang="en-GB" sz="1900" dirty="0" err="1">
                <a:cs typeface="ＭＳ Ｐゴシック" charset="0"/>
              </a:rPr>
              <a:t>beslutsfattare</a:t>
            </a:r>
            <a:r>
              <a:rPr lang="en-GB" sz="1900" dirty="0">
                <a:cs typeface="ＭＳ Ｐゴシック" charset="0"/>
              </a:rPr>
              <a:t> </a:t>
            </a:r>
            <a:r>
              <a:rPr lang="en-GB" sz="1900" dirty="0" err="1">
                <a:cs typeface="ＭＳ Ｐゴシック" charset="0"/>
              </a:rPr>
              <a:t>inom</a:t>
            </a:r>
            <a:r>
              <a:rPr lang="en-GB" sz="1900" dirty="0">
                <a:cs typeface="ＭＳ Ｐゴシック" charset="0"/>
              </a:rPr>
              <a:t> </a:t>
            </a:r>
            <a:r>
              <a:rPr lang="en-GB" sz="1900" dirty="0" err="1">
                <a:cs typeface="ＭＳ Ｐゴシック" charset="0"/>
              </a:rPr>
              <a:t>utbildning</a:t>
            </a:r>
            <a:endParaRPr lang="en-GB" sz="1900" dirty="0">
              <a:cs typeface="ＭＳ Ｐゴシック" charset="0"/>
            </a:endParaRPr>
          </a:p>
          <a:p>
            <a:pPr marL="0" indent="0">
              <a:buClr>
                <a:schemeClr val="bg1"/>
              </a:buClr>
              <a:buFontTx/>
              <a:buNone/>
            </a:pPr>
            <a:r>
              <a:rPr lang="en-GB" sz="1900" dirty="0">
                <a:cs typeface="ＭＳ Ｐゴシック" charset="0"/>
              </a:rPr>
              <a:t>I </a:t>
            </a:r>
            <a:r>
              <a:rPr lang="en-GB" sz="1900" dirty="0" err="1">
                <a:cs typeface="ＭＳ Ｐゴシック" charset="0"/>
              </a:rPr>
              <a:t>projekten</a:t>
            </a:r>
            <a:r>
              <a:rPr lang="en-GB" sz="1900" dirty="0">
                <a:cs typeface="ＭＳ Ｐゴシック" charset="0"/>
              </a:rPr>
              <a:t> tar vi </a:t>
            </a:r>
            <a:r>
              <a:rPr lang="en-GB" sz="1900" dirty="0" err="1">
                <a:cs typeface="ＭＳ Ｐゴシック" charset="0"/>
              </a:rPr>
              <a:t>fram</a:t>
            </a:r>
            <a:r>
              <a:rPr lang="en-GB" sz="1900" dirty="0">
                <a:cs typeface="ＭＳ Ｐゴシック" charset="0"/>
              </a:rPr>
              <a:t> </a:t>
            </a:r>
            <a:r>
              <a:rPr lang="en-GB" sz="1900" dirty="0" err="1">
                <a:cs typeface="ＭＳ Ｐゴシック" charset="0"/>
              </a:rPr>
              <a:t>olika</a:t>
            </a:r>
            <a:r>
              <a:rPr lang="en-GB" sz="1900" dirty="0">
                <a:cs typeface="ＭＳ Ｐゴシック" charset="0"/>
              </a:rPr>
              <a:t> </a:t>
            </a:r>
            <a:r>
              <a:rPr lang="en-GB" sz="1900" dirty="0" err="1">
                <a:cs typeface="ＭＳ Ｐゴシック" charset="0"/>
              </a:rPr>
              <a:t>projektledare</a:t>
            </a:r>
            <a:r>
              <a:rPr lang="en-GB" sz="1900" dirty="0">
                <a:cs typeface="ＭＳ Ｐゴシック" charset="0"/>
              </a:rPr>
              <a:t> </a:t>
            </a:r>
            <a:r>
              <a:rPr lang="en-GB" sz="1900" dirty="0" err="1">
                <a:cs typeface="ＭＳ Ｐゴシック" charset="0"/>
              </a:rPr>
              <a:t>och</a:t>
            </a:r>
            <a:r>
              <a:rPr lang="en-GB" sz="1900" dirty="0">
                <a:cs typeface="ＭＳ Ｐゴシック" charset="0"/>
              </a:rPr>
              <a:t> </a:t>
            </a:r>
            <a:r>
              <a:rPr lang="en-GB" sz="1900" dirty="0" err="1">
                <a:cs typeface="ＭＳ Ｐゴシック" charset="0"/>
              </a:rPr>
              <a:t>experter</a:t>
            </a:r>
            <a:r>
              <a:rPr lang="en-GB" sz="1900" dirty="0">
                <a:cs typeface="ＭＳ Ｐゴシック" charset="0"/>
              </a:rPr>
              <a:t> </a:t>
            </a:r>
            <a:r>
              <a:rPr lang="en-GB" sz="1900" dirty="0" err="1">
                <a:cs typeface="ＭＳ Ｐゴシック" charset="0"/>
              </a:rPr>
              <a:t>inom</a:t>
            </a:r>
            <a:r>
              <a:rPr lang="en-GB" sz="1900" dirty="0">
                <a:cs typeface="ＭＳ Ｐゴシック" charset="0"/>
              </a:rPr>
              <a:t> </a:t>
            </a:r>
            <a:r>
              <a:rPr lang="en-GB" sz="1900" dirty="0" err="1">
                <a:cs typeface="ＭＳ Ｐゴシック" charset="0"/>
              </a:rPr>
              <a:t>teman</a:t>
            </a:r>
            <a:r>
              <a:rPr lang="en-GB" sz="1900" dirty="0">
                <a:cs typeface="ＭＳ Ｐゴシック" charset="0"/>
              </a:rPr>
              <a:t> men vi </a:t>
            </a:r>
            <a:r>
              <a:rPr lang="en-GB" sz="1900" dirty="0" err="1">
                <a:cs typeface="ＭＳ Ｐゴシック" charset="0"/>
              </a:rPr>
              <a:t>har</a:t>
            </a:r>
            <a:r>
              <a:rPr lang="en-GB" sz="1900" dirty="0">
                <a:cs typeface="ＭＳ Ｐゴシック" charset="0"/>
              </a:rPr>
              <a:t> </a:t>
            </a:r>
            <a:r>
              <a:rPr lang="en-GB" sz="1900" dirty="0" err="1">
                <a:cs typeface="ＭＳ Ｐゴシック" charset="0"/>
              </a:rPr>
              <a:t>även</a:t>
            </a:r>
            <a:r>
              <a:rPr lang="en-GB" sz="1900" dirty="0">
                <a:cs typeface="ＭＳ Ｐゴシック" charset="0"/>
              </a:rPr>
              <a:t> </a:t>
            </a:r>
            <a:r>
              <a:rPr lang="en-GB" sz="1900" dirty="0" err="1">
                <a:cs typeface="ＭＳ Ｐゴシック" charset="0"/>
              </a:rPr>
              <a:t>en</a:t>
            </a:r>
            <a:r>
              <a:rPr lang="en-GB" sz="1900" dirty="0">
                <a:cs typeface="ＭＳ Ｐゴシック" charset="0"/>
              </a:rPr>
              <a:t> </a:t>
            </a:r>
            <a:r>
              <a:rPr lang="en-GB" sz="1900" dirty="0" err="1">
                <a:cs typeface="ＭＳ Ｐゴシック" charset="0"/>
              </a:rPr>
              <a:t>svensk</a:t>
            </a:r>
            <a:r>
              <a:rPr lang="en-GB" sz="1900" dirty="0">
                <a:cs typeface="ＭＳ Ｐゴシック" charset="0"/>
              </a:rPr>
              <a:t> </a:t>
            </a:r>
            <a:r>
              <a:rPr lang="en-GB" sz="1900" dirty="0" err="1">
                <a:cs typeface="ＭＳ Ｐゴシック" charset="0"/>
              </a:rPr>
              <a:t>referensgrupp</a:t>
            </a:r>
            <a:r>
              <a:rPr lang="en-GB" sz="1900" dirty="0">
                <a:cs typeface="ＭＳ Ｐゴシック" charset="0"/>
              </a:rPr>
              <a:t> </a:t>
            </a:r>
            <a:r>
              <a:rPr lang="en-GB" sz="1900" dirty="0" err="1">
                <a:cs typeface="ＭＳ Ｐゴシック" charset="0"/>
              </a:rPr>
              <a:t>som</a:t>
            </a:r>
            <a:r>
              <a:rPr lang="en-GB" sz="1900" dirty="0">
                <a:cs typeface="ＭＳ Ｐゴシック" charset="0"/>
              </a:rPr>
              <a:t> </a:t>
            </a:r>
            <a:r>
              <a:rPr lang="en-GB" sz="1900" dirty="0" err="1">
                <a:cs typeface="ＭＳ Ｐゴシック" charset="0"/>
              </a:rPr>
              <a:t>stöd</a:t>
            </a:r>
            <a:r>
              <a:rPr lang="en-GB" sz="1900" dirty="0">
                <a:cs typeface="ＭＳ Ｐゴシック" charset="0"/>
              </a:rPr>
              <a:t> med </a:t>
            </a:r>
            <a:r>
              <a:rPr lang="en-GB" sz="1900" dirty="0" err="1">
                <a:cs typeface="ＭＳ Ｐゴシック" charset="0"/>
              </a:rPr>
              <a:t>en</a:t>
            </a:r>
            <a:r>
              <a:rPr lang="en-GB" sz="1900" dirty="0">
                <a:cs typeface="ＭＳ Ｐゴシック" charset="0"/>
              </a:rPr>
              <a:t> bred representation </a:t>
            </a:r>
            <a:r>
              <a:rPr lang="en-GB" sz="1900" dirty="0" err="1">
                <a:cs typeface="ＭＳ Ｐゴシック" charset="0"/>
              </a:rPr>
              <a:t>inom</a:t>
            </a:r>
            <a:r>
              <a:rPr lang="en-GB" sz="1900" dirty="0">
                <a:cs typeface="ＭＳ Ｐゴシック" charset="0"/>
              </a:rPr>
              <a:t> </a:t>
            </a:r>
            <a:r>
              <a:rPr lang="en-GB" sz="1900" dirty="0" err="1">
                <a:cs typeface="ＭＳ Ｐゴシック" charset="0"/>
              </a:rPr>
              <a:t>svensk</a:t>
            </a:r>
            <a:r>
              <a:rPr lang="en-GB" sz="1900" dirty="0">
                <a:cs typeface="ＭＳ Ｐゴシック" charset="0"/>
              </a:rPr>
              <a:t> </a:t>
            </a:r>
            <a:r>
              <a:rPr lang="en-GB" sz="1900" dirty="0" err="1">
                <a:cs typeface="ＭＳ Ｐゴシック" charset="0"/>
              </a:rPr>
              <a:t>utbildningssektor</a:t>
            </a:r>
            <a:r>
              <a:rPr lang="en-GB" sz="1900" dirty="0">
                <a:cs typeface="ＭＳ Ｐゴシック" charset="0"/>
              </a:rPr>
              <a:t> med  bland annat </a:t>
            </a:r>
            <a:r>
              <a:rPr lang="en-GB" sz="1900" dirty="0" err="1">
                <a:cs typeface="ＭＳ Ｐゴシック" charset="0"/>
              </a:rPr>
              <a:t>Stockholms</a:t>
            </a:r>
            <a:r>
              <a:rPr lang="en-GB" sz="1900" dirty="0">
                <a:cs typeface="ＭＳ Ｐゴシック" charset="0"/>
              </a:rPr>
              <a:t> </a:t>
            </a:r>
            <a:r>
              <a:rPr lang="en-GB" sz="1900" dirty="0" err="1">
                <a:cs typeface="ＭＳ Ｐゴシック" charset="0"/>
              </a:rPr>
              <a:t>universistets</a:t>
            </a:r>
            <a:r>
              <a:rPr lang="en-GB" sz="1900" dirty="0">
                <a:cs typeface="ＭＳ Ｐゴシック" charset="0"/>
              </a:rPr>
              <a:t> </a:t>
            </a:r>
            <a:r>
              <a:rPr lang="en-GB" sz="1900" dirty="0" err="1">
                <a:cs typeface="ＭＳ Ｐゴシック" charset="0"/>
              </a:rPr>
              <a:t>specialped</a:t>
            </a:r>
            <a:r>
              <a:rPr lang="en-GB" sz="1900" dirty="0">
                <a:cs typeface="ＭＳ Ｐゴシック" charset="0"/>
              </a:rPr>
              <a:t> institution </a:t>
            </a:r>
            <a:r>
              <a:rPr lang="en-GB" sz="1900" dirty="0" err="1">
                <a:cs typeface="ＭＳ Ｐゴシック" charset="0"/>
              </a:rPr>
              <a:t>som</a:t>
            </a:r>
            <a:r>
              <a:rPr lang="en-GB" sz="1900" dirty="0">
                <a:cs typeface="ＭＳ Ｐゴシック" charset="0"/>
              </a:rPr>
              <a:t> </a:t>
            </a:r>
            <a:r>
              <a:rPr lang="en-GB" sz="1900" dirty="0" err="1">
                <a:cs typeface="ＭＳ Ｐゴシック" charset="0"/>
              </a:rPr>
              <a:t>medlem</a:t>
            </a:r>
            <a:endParaRPr lang="en-GB" sz="1900" dirty="0">
              <a:cs typeface="ＭＳ Ｐゴシック" charset="0"/>
            </a:endParaRPr>
          </a:p>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en-GB" sz="1900" dirty="0">
                <a:cs typeface="ＭＳ Ｐゴシック" charset="0"/>
              </a:rPr>
              <a:t>SPSM </a:t>
            </a:r>
            <a:r>
              <a:rPr lang="en-GB" sz="1900" dirty="0" err="1">
                <a:cs typeface="ＭＳ Ｐゴシック" charset="0"/>
              </a:rPr>
              <a:t>representerar</a:t>
            </a:r>
            <a:r>
              <a:rPr lang="en-GB" sz="1900" dirty="0">
                <a:cs typeface="ＭＳ Ｐゴシック" charset="0"/>
              </a:rPr>
              <a:t> Sverige </a:t>
            </a:r>
            <a:r>
              <a:rPr lang="en-GB" sz="1900" dirty="0" err="1">
                <a:cs typeface="ＭＳ Ｐゴシック" charset="0"/>
              </a:rPr>
              <a:t>och</a:t>
            </a:r>
            <a:r>
              <a:rPr lang="en-GB" sz="1900" dirty="0">
                <a:cs typeface="ＭＳ Ｐゴシック" charset="0"/>
              </a:rPr>
              <a:t> jag </a:t>
            </a:r>
            <a:r>
              <a:rPr lang="en-GB" sz="1900" dirty="0" err="1">
                <a:cs typeface="ＭＳ Ｐゴシック" charset="0"/>
              </a:rPr>
              <a:t>är</a:t>
            </a:r>
            <a:r>
              <a:rPr lang="en-GB" sz="1900" dirty="0">
                <a:cs typeface="ＭＳ Ｐゴシック" charset="0"/>
              </a:rPr>
              <a:t> </a:t>
            </a:r>
            <a:r>
              <a:rPr lang="en-GB" sz="1900" dirty="0" err="1">
                <a:cs typeface="ＭＳ Ｐゴシック" charset="0"/>
              </a:rPr>
              <a:t>ansvarig</a:t>
            </a:r>
            <a:r>
              <a:rPr lang="en-GB" sz="1900" dirty="0">
                <a:cs typeface="ＭＳ Ｐゴシック" charset="0"/>
              </a:rPr>
              <a:t> </a:t>
            </a:r>
            <a:r>
              <a:rPr lang="en-GB" sz="1900" dirty="0" err="1">
                <a:cs typeface="ＭＳ Ｐゴシック" charset="0"/>
              </a:rPr>
              <a:t>på</a:t>
            </a:r>
            <a:r>
              <a:rPr lang="en-GB" sz="1900" dirty="0">
                <a:cs typeface="ＭＳ Ｐゴシック" charset="0"/>
              </a:rPr>
              <a:t> SPSM </a:t>
            </a:r>
            <a:r>
              <a:rPr lang="en-GB" sz="1900" dirty="0" err="1">
                <a:cs typeface="ＭＳ Ｐゴシック" charset="0"/>
              </a:rPr>
              <a:t>så</a:t>
            </a:r>
            <a:r>
              <a:rPr lang="en-GB" sz="1900" dirty="0">
                <a:cs typeface="ＭＳ Ｐゴシック" charset="0"/>
              </a:rPr>
              <a:t> </a:t>
            </a:r>
            <a:r>
              <a:rPr lang="en-GB" sz="1900" dirty="0" err="1">
                <a:cs typeface="ＭＳ Ｐゴシック" charset="0"/>
              </a:rPr>
              <a:t>vill</a:t>
            </a:r>
            <a:r>
              <a:rPr lang="en-GB" sz="1900" dirty="0">
                <a:cs typeface="ＭＳ Ｐゴシック" charset="0"/>
              </a:rPr>
              <a:t> du </a:t>
            </a:r>
            <a:r>
              <a:rPr lang="en-GB" sz="1900" dirty="0" err="1">
                <a:cs typeface="ＭＳ Ｐゴシック" charset="0"/>
              </a:rPr>
              <a:t>veta</a:t>
            </a:r>
            <a:r>
              <a:rPr lang="en-GB" sz="1900" dirty="0">
                <a:cs typeface="ＭＳ Ｐゴシック" charset="0"/>
              </a:rPr>
              <a:t> </a:t>
            </a:r>
            <a:r>
              <a:rPr lang="en-GB" sz="1900" dirty="0" err="1">
                <a:cs typeface="ＭＳ Ｐゴシック" charset="0"/>
              </a:rPr>
              <a:t>mer</a:t>
            </a:r>
            <a:r>
              <a:rPr lang="en-GB" sz="1900" dirty="0">
                <a:cs typeface="ＭＳ Ｐゴシック" charset="0"/>
              </a:rPr>
              <a:t> </a:t>
            </a:r>
            <a:r>
              <a:rPr lang="en-GB" sz="1900" dirty="0" err="1">
                <a:cs typeface="ＭＳ Ｐゴシック" charset="0"/>
              </a:rPr>
              <a:t>får</a:t>
            </a:r>
            <a:r>
              <a:rPr lang="en-GB" sz="1900" dirty="0">
                <a:cs typeface="ＭＳ Ｐゴシック" charset="0"/>
              </a:rPr>
              <a:t> du </a:t>
            </a:r>
            <a:r>
              <a:rPr lang="en-GB" sz="1900" dirty="0" err="1">
                <a:cs typeface="ＭＳ Ｐゴシック" charset="0"/>
              </a:rPr>
              <a:t>gärna</a:t>
            </a:r>
            <a:r>
              <a:rPr lang="en-GB" sz="1900" dirty="0">
                <a:cs typeface="ＭＳ Ｐゴシック" charset="0"/>
              </a:rPr>
              <a:t> </a:t>
            </a:r>
            <a:r>
              <a:rPr lang="en-GB" sz="1900" dirty="0" err="1">
                <a:cs typeface="ＭＳ Ｐゴシック" charset="0"/>
              </a:rPr>
              <a:t>höra</a:t>
            </a:r>
            <a:r>
              <a:rPr lang="en-GB" sz="1900" dirty="0">
                <a:cs typeface="ＭＳ Ｐゴシック" charset="0"/>
              </a:rPr>
              <a:t> </a:t>
            </a:r>
            <a:r>
              <a:rPr lang="en-GB" sz="1900" dirty="0" err="1">
                <a:cs typeface="ＭＳ Ｐゴシック" charset="0"/>
              </a:rPr>
              <a:t>av</a:t>
            </a:r>
            <a:r>
              <a:rPr lang="en-GB" sz="1900" dirty="0">
                <a:cs typeface="ＭＳ Ｐゴシック" charset="0"/>
              </a:rPr>
              <a:t> dig</a:t>
            </a:r>
          </a:p>
          <a:p>
            <a:pPr>
              <a:buClr>
                <a:schemeClr val="bg1"/>
              </a:buClr>
            </a:pPr>
            <a:endParaRPr lang="en-GB" sz="1900" dirty="0">
              <a:cs typeface="ＭＳ Ｐゴシック" charset="0"/>
            </a:endParaRPr>
          </a:p>
          <a:p>
            <a:endParaRPr lang="sv-SE" sz="1900" dirty="0"/>
          </a:p>
        </p:txBody>
      </p:sp>
      <p:sp>
        <p:nvSpPr>
          <p:cNvPr id="4" name="Platshållare för bildnummer 3"/>
          <p:cNvSpPr>
            <a:spLocks noGrp="1"/>
          </p:cNvSpPr>
          <p:nvPr>
            <p:ph type="sldNum" sz="quarter" idx="5"/>
          </p:nvPr>
        </p:nvSpPr>
        <p:spPr/>
        <p:txBody>
          <a:bodyPr/>
          <a:lstStyle/>
          <a:p>
            <a:fld id="{FE65A0AA-0548-4975-BF85-577B7A57EFB8}" type="slidenum">
              <a:rPr lang="sv-SE" smtClean="0"/>
              <a:t>2</a:t>
            </a:fld>
            <a:endParaRPr lang="sv-SE"/>
          </a:p>
        </p:txBody>
      </p:sp>
    </p:spTree>
    <p:extLst>
      <p:ext uri="{BB962C8B-B14F-4D97-AF65-F5344CB8AC3E}">
        <p14:creationId xmlns:p14="http://schemas.microsoft.com/office/powerpoint/2010/main" val="306836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Ett samarbete mellan Skolsverige och </a:t>
            </a:r>
            <a:r>
              <a:rPr lang="sv-SE" sz="1200" dirty="0" err="1">
                <a:effectLst/>
                <a:latin typeface="Calibri" panose="020F0502020204030204" pitchFamily="34" charset="0"/>
                <a:ea typeface="Calibri" panose="020F0502020204030204" pitchFamily="34" charset="0"/>
              </a:rPr>
              <a:t>European</a:t>
            </a:r>
            <a:r>
              <a:rPr lang="sv-SE" sz="1200" dirty="0">
                <a:effectLst/>
                <a:latin typeface="Calibri" panose="020F0502020204030204" pitchFamily="34" charset="0"/>
                <a:ea typeface="Calibri" panose="020F0502020204030204" pitchFamily="34" charset="0"/>
              </a:rPr>
              <a:t>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Nätverket samarbetar med skolsverige och 30 andra länder i olika projekt med olika teman med olika målgrupper.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SPSM är ansvariga och bidrar med svensk kunskap och beprövad erfarenhet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Vi tar del av europeisk kunskap och beprövad erfarenhet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Projekten tar fram vetenskapliga underlag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Vi har arbetat med hur man kan utveckla och förbättra samarbete mellan specialiststödet och lärare inom och utanför skolan</a:t>
            </a:r>
          </a:p>
          <a:p>
            <a:endParaRPr lang="sv-SE" dirty="0"/>
          </a:p>
        </p:txBody>
      </p:sp>
      <p:sp>
        <p:nvSpPr>
          <p:cNvPr id="4" name="Platshållare för bildnummer 3"/>
          <p:cNvSpPr>
            <a:spLocks noGrp="1"/>
          </p:cNvSpPr>
          <p:nvPr>
            <p:ph type="sldNum" sz="quarter" idx="5"/>
          </p:nvPr>
        </p:nvSpPr>
        <p:spPr/>
        <p:txBody>
          <a:bodyPr/>
          <a:lstStyle/>
          <a:p>
            <a:pPr defTabSz="955679">
              <a:defRPr/>
            </a:pPr>
            <a:fld id="{88492B08-B10D-4C82-B0AB-57D8D43FF82C}" type="slidenum">
              <a:rPr lang="sv-SE">
                <a:solidFill>
                  <a:prstClr val="black"/>
                </a:solidFill>
                <a:latin typeface="Calibri" panose="020F0502020204030204"/>
              </a:rPr>
              <a:pPr defTabSz="955679">
                <a:defRPr/>
              </a:pPr>
              <a:t>3</a:t>
            </a:fld>
            <a:endParaRPr lang="sv-SE">
              <a:solidFill>
                <a:prstClr val="black"/>
              </a:solidFill>
              <a:latin typeface="Calibri" panose="020F0502020204030204"/>
            </a:endParaRPr>
          </a:p>
        </p:txBody>
      </p:sp>
    </p:spTree>
    <p:extLst>
      <p:ext uri="{BB962C8B-B14F-4D97-AF65-F5344CB8AC3E}">
        <p14:creationId xmlns:p14="http://schemas.microsoft.com/office/powerpoint/2010/main" val="44745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SPSM-Serif"/>
              </a:rPr>
              <a:t>Ny rapportserie med internationell kunskap utifrån en svensk kontext</a:t>
            </a:r>
          </a:p>
          <a:p>
            <a:r>
              <a:rPr lang="sv-SE" sz="1200" i="0" dirty="0">
                <a:solidFill>
                  <a:srgbClr val="000000"/>
                </a:solidFill>
                <a:effectLst/>
                <a:latin typeface="Arial" panose="020B0604020202020204" pitchFamily="34" charset="0"/>
              </a:rPr>
              <a:t>SPSM har tagit fram en helt ny serie rapporter där vi sammanfattar de viktigaste slutsatserna från några projekt vi genomför tillsammans med det europeiska nätverket och fler kommer</a:t>
            </a:r>
          </a:p>
          <a:p>
            <a:r>
              <a:rPr lang="sv-SE" sz="1200" i="0" dirty="0">
                <a:solidFill>
                  <a:srgbClr val="000000"/>
                </a:solidFill>
                <a:effectLst/>
                <a:latin typeface="Arial" panose="020B0604020202020204" pitchFamily="34" charset="0"/>
              </a:rPr>
              <a:t>Här får man internationella kunskapsunderlag med koppling till det svenska skolväsendet </a:t>
            </a:r>
          </a:p>
          <a:p>
            <a:pPr algn="l"/>
            <a:r>
              <a:rPr lang="sv-SE" sz="1200" b="0" i="0" dirty="0">
                <a:solidFill>
                  <a:srgbClr val="000000"/>
                </a:solidFill>
                <a:effectLst/>
                <a:latin typeface="Arial" panose="020B0604020202020204" pitchFamily="34" charset="0"/>
              </a:rPr>
              <a:t>Rapporterna som finns i dag ligger i </a:t>
            </a:r>
            <a:r>
              <a:rPr lang="sv-SE" sz="1200" b="0" i="0" dirty="0" err="1">
                <a:solidFill>
                  <a:srgbClr val="000000"/>
                </a:solidFill>
                <a:effectLst/>
                <a:latin typeface="Arial" panose="020B0604020202020204" pitchFamily="34" charset="0"/>
              </a:rPr>
              <a:t>SPSM:s</a:t>
            </a:r>
            <a:r>
              <a:rPr lang="sv-SE" sz="1200" b="0" i="0" dirty="0">
                <a:solidFill>
                  <a:srgbClr val="000000"/>
                </a:solidFill>
                <a:effectLst/>
                <a:latin typeface="Arial" panose="020B0604020202020204" pitchFamily="34" charset="0"/>
              </a:rPr>
              <a:t> webbutik:</a:t>
            </a:r>
          </a:p>
          <a:p>
            <a:pPr algn="l"/>
            <a:endParaRPr lang="sv-SE"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solidFill>
                  <a:srgbClr val="000000"/>
                </a:solidFill>
                <a:effectLst/>
                <a:latin typeface="Arial" panose="020B0604020202020204" pitchFamily="34" charset="0"/>
              </a:rPr>
              <a:t>Det projekt vi presenterar idag om hur man kan </a:t>
            </a:r>
            <a:r>
              <a:rPr lang="sv-SE" sz="1200" dirty="0">
                <a:effectLst/>
                <a:latin typeface="Calibri" panose="020F0502020204030204" pitchFamily="34" charset="0"/>
                <a:ea typeface="Calibri" panose="020F0502020204030204" pitchFamily="34" charset="0"/>
              </a:rPr>
              <a:t>utveckla och förbättra samarbete mellan specialiststödet och lärare inom och utanför skolan</a:t>
            </a:r>
            <a:r>
              <a:rPr lang="sv-SE" sz="1200" i="0" dirty="0">
                <a:solidFill>
                  <a:srgbClr val="000000"/>
                </a:solidFill>
                <a:effectLst/>
                <a:latin typeface="Arial" panose="020B0604020202020204" pitchFamily="34" charset="0"/>
              </a:rPr>
              <a:t> har vi summerat projektets kunskapsbidrag  i rapporten – Tvärprofessionella insatser för inkluderande utbildning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solidFill>
                  <a:srgbClr val="000000"/>
                </a:solidFill>
                <a:effectLst/>
                <a:latin typeface="Arial" panose="020B0604020202020204" pitchFamily="34" charset="0"/>
              </a:rPr>
              <a:t>Jag lämnar nu över till min kollega Joel som kommer beskriva vad projektet egentligen handlade om och vad det resulterade i,  Joel har varit svensk projektledare och samarbetat med 25 andra länder.</a:t>
            </a:r>
          </a:p>
          <a:p>
            <a:endParaRPr lang="sv-SE" dirty="0"/>
          </a:p>
        </p:txBody>
      </p:sp>
      <p:sp>
        <p:nvSpPr>
          <p:cNvPr id="4" name="Platshållare för bildnummer 3"/>
          <p:cNvSpPr>
            <a:spLocks noGrp="1"/>
          </p:cNvSpPr>
          <p:nvPr>
            <p:ph type="sldNum" sz="quarter" idx="5"/>
          </p:nvPr>
        </p:nvSpPr>
        <p:spPr/>
        <p:txBody>
          <a:bodyPr/>
          <a:lstStyle/>
          <a:p>
            <a:fld id="{82AE7B48-2FC2-45E5-BB75-CA4CB6198F7C}" type="slidenum">
              <a:rPr lang="sv-SE" smtClean="0"/>
              <a:t>4</a:t>
            </a:fld>
            <a:endParaRPr lang="sv-SE"/>
          </a:p>
        </p:txBody>
      </p:sp>
    </p:spTree>
    <p:extLst>
      <p:ext uri="{BB962C8B-B14F-4D97-AF65-F5344CB8AC3E}">
        <p14:creationId xmlns:p14="http://schemas.microsoft.com/office/powerpoint/2010/main" val="176345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EA-projekt Elisabeth nämnde senast har mynnat ut ibland annat en rapport som SPSM alldeles nyligen publicerat. Här har de beprövade erfarenheterna från 26 europeiska länder anpassat till svensk styrdokument och den verklighet som råder här.</a:t>
            </a:r>
          </a:p>
          <a:p>
            <a:endParaRPr lang="sv-SE" dirty="0"/>
          </a:p>
          <a:p>
            <a:r>
              <a:rPr lang="sv-SE" dirty="0"/>
              <a:t>Def: I svensk kontext innebär det här bland annat elevhälsa, såklart, men även kanske när skolan samverkar med socialtjänst eller hälso- o sjukvård.</a:t>
            </a:r>
          </a:p>
          <a:p>
            <a:endParaRPr lang="sv-SE" dirty="0"/>
          </a:p>
          <a:p>
            <a:r>
              <a:rPr lang="sv-SE" dirty="0"/>
              <a:t>Målgrupp: I och med att rapporten riktar sig tydligt till både beslutsfattare och personal så finns en implicit uppmaning till dialog och samverkan mellan dessa grupper.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byter bild</a:t>
            </a:r>
          </a:p>
          <a:p>
            <a:endParaRPr lang="sv-SE" dirty="0"/>
          </a:p>
        </p:txBody>
      </p:sp>
      <p:sp>
        <p:nvSpPr>
          <p:cNvPr id="4" name="Platshållare för bildnummer 3"/>
          <p:cNvSpPr>
            <a:spLocks noGrp="1"/>
          </p:cNvSpPr>
          <p:nvPr>
            <p:ph type="sldNum" sz="quarter" idx="5"/>
          </p:nvPr>
        </p:nvSpPr>
        <p:spPr/>
        <p:txBody>
          <a:bodyPr/>
          <a:lstStyle/>
          <a:p>
            <a:fld id="{DF92E806-0DAE-4E3E-99DF-74A2ABB668A0}" type="slidenum">
              <a:rPr lang="sv-SE" smtClean="0"/>
              <a:t>5</a:t>
            </a:fld>
            <a:endParaRPr lang="sv-SE"/>
          </a:p>
        </p:txBody>
      </p:sp>
    </p:spTree>
    <p:extLst>
      <p:ext uri="{BB962C8B-B14F-4D97-AF65-F5344CB8AC3E}">
        <p14:creationId xmlns:p14="http://schemas.microsoft.com/office/powerpoint/2010/main" val="14617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Varför behövs det sådana här projekt som leder till sådana här rapporter?</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Ni ska få ett exempel från när jag jobbade som skolpsykolog för en massa år sedan: ”Kim”. Låt mig börja med att vara supertydlig med att Kim inte finns på riktigt. Men jag har stött på många elever som Kim och som varit i liknande situationer som Kim där vi varit många olika yrkesgrupper som försökt samarbeta. Och jag är säker på att ni som lyssnar också stött på elever i liknande situationer som Kim.</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Nå, det här är Kim. Kim vill inte alltid vara med på lektionerna, utan ibland hellre läsa serietidningar eller sina favoritböcker i kapprummet.</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Detta blir en utmaning för lärarna som ser att de har ett ansvar för att Kim ska lära sig och utvecklas. De försöker locka, motivera, kanske pressa. Till slut lyfter de utmaningen med skolans specialpedagog. Specialpedagogen på skolan har bl.a. sammanställt en lista över extra anpassningar som läraren får. Skolkuratorn träffar då och då Kim för samtal.</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När rektorn kopplar på mig som skolpsykolog har situationen eskalerat. Läraren har vid ett tillfälle handfast försökt tvinga in Kim på lektionen och Kim har fått ett utbrott och rivit ner saker från klassrumsväggarna. Läraren har då föst in Kim på toaletten och krävt att hen lugnar sig. Kim har då slagit sönder handfatet och spegeln.</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Rektorn önskar handledning till lärarna, men situationen eskalerar ytterligare. Kim vill inte gå till skolan längre.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Handledningens syfte blir otydlig för alla inblandade, inklusive rektor som dock gärna vill vara med själv. Jag känner mig som en oduglig psykolog, lärarna mår inte bra, rektorn känns stressad. Men värst är det såklart för Kim och Kims föräldrar. Möten hålls med förtvivlade föräldrar och efter många turer hit och dit slut gör jag en klassisk psykologbedömning med remiss till BUPs långa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utredningskö</a:t>
            </a:r>
            <a:r>
              <a:rPr lang="sv-SE" sz="1800" dirty="0">
                <a:effectLst/>
                <a:latin typeface="Calibri" panose="020F0502020204030204" pitchFamily="34" charset="0"/>
                <a:ea typeface="Calibri" panose="020F0502020204030204" pitchFamily="34" charset="0"/>
                <a:cs typeface="Times New Roman" panose="02020603050405020304" pitchFamily="18" charset="0"/>
              </a:rPr>
              <a:t>. Rektor hittar så småningom utrymme för att en elevassistent ska finnas med Kim i kapprummet de dagar föräldrarna får dit hen, men handledningen rinner ut i sanden. Snart är det andra handledningsbehov på andra skolor som jag styrs till.</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tänker ofta på alla Kim jag stött på i skolan. Hur det blev för dem att känna sig så utanför och ibland kanske oönskade i skolan. Trots att så många olika yrkesgrupper försökte samarbeta.</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Ni har säkert en massa liknande erfarenheter när tvärprofessionella insatser – samarbete mellan olika yrkesgrupper – inte lett till ett inkluderande utfall.</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byter bild</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F92E806-0DAE-4E3E-99DF-74A2ABB668A0}" type="slidenum">
              <a:rPr lang="sv-SE" smtClean="0"/>
              <a:t>6</a:t>
            </a:fld>
            <a:endParaRPr lang="sv-SE"/>
          </a:p>
        </p:txBody>
      </p:sp>
    </p:spTree>
    <p:extLst>
      <p:ext uri="{BB962C8B-B14F-4D97-AF65-F5344CB8AC3E}">
        <p14:creationId xmlns:p14="http://schemas.microsoft.com/office/powerpoint/2010/main" val="128166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 den här rapporten finns en modell som identifiera sex vägledande principer för tvärprofessionella insatser där olika yrkesgrupper samarbetet. De ser ni här på bilden:</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En gemensam riktning innebär samsyn och förståelse så att som arbetar tvärprofessionellt enas om de värderingar som stödjer rätten till en inkluderande utbildning.</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Nästa vägledande princip handlar om att utveckla former för samverkan i syfte att främja kunskapsutbyte.</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Principen om kompetensutveckling handlar om att alla som arbetar med undervisning och tvärprofessionella insatser bör få regelbunden kompetensutveckling så att utbildningen bli inkluderande.</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Inkluderande skolledarskap innebär en tydlig struktur i ledarskapet, vilket bland annat innebär att beslutsfattare som rektor eller skolchef organiserar sin egen samverkan med annan personal som är inblandad i tvärprofessionella insatser.</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Den vägledande principen om delaktighet och inflytande innebär att skapa förutsättningar för att barn, elever och vårdnadshavare ska involveras och känna sig tillhörig.</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Slutligen har vi principen om uppföljning och analys som i korthet innebär säkerställa att tvärprofessionella insatser ger avsedd effekt.</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byter bild</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F92E806-0DAE-4E3E-99DF-74A2ABB668A0}" type="slidenum">
              <a:rPr lang="sv-SE" smtClean="0"/>
              <a:t>7</a:t>
            </a:fld>
            <a:endParaRPr lang="sv-SE"/>
          </a:p>
        </p:txBody>
      </p:sp>
    </p:spTree>
    <p:extLst>
      <p:ext uri="{BB962C8B-B14F-4D97-AF65-F5344CB8AC3E}">
        <p14:creationId xmlns:p14="http://schemas.microsoft.com/office/powerpoint/2010/main" val="327528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Modellen klargör att dess vägledande principer behöver genomsyra de områden som går att påverka på olika sätt beroende på vilket ansvar man har. ”Områden för förbättringsstrategier” kallas de i rapporten och består av fyra breda sammanlänkande teman.</a:t>
            </a:r>
          </a:p>
          <a:p>
            <a:endParaRPr lang="sv-SE" dirty="0"/>
          </a:p>
          <a:p>
            <a:r>
              <a:rPr lang="sv-SE" dirty="0"/>
              <a:t>Finansiering och flexibel resursfördelning kan exempelvis ur en skolchefs perspektiv handla om att fördela resurser efter de olika behov som finns i verksamheten och för en lärare kan det handla om hur denne styr sin tid.</a:t>
            </a:r>
          </a:p>
          <a:p>
            <a:endParaRPr lang="sv-SE" dirty="0"/>
          </a:p>
          <a:p>
            <a:r>
              <a:rPr lang="sv-SE" dirty="0"/>
              <a:t>När det gäller området styrning av verksamheter handlar det om saker som tydliga visioner, roller, ansvarsfördelning </a:t>
            </a:r>
            <a:r>
              <a:rPr lang="sv-SE" dirty="0" err="1"/>
              <a:t>etc</a:t>
            </a:r>
            <a:r>
              <a:rPr lang="sv-SE" dirty="0"/>
              <a:t> på de olika ledarskapsnivåer som finns. Från ledarskap i klassrummet och upp på huvudmannens nivå.</a:t>
            </a:r>
          </a:p>
          <a:p>
            <a:endParaRPr lang="sv-SE" dirty="0"/>
          </a:p>
          <a:p>
            <a:r>
              <a:rPr lang="sv-SE" dirty="0"/>
              <a:t>Uppbyggnad av kapacitet handlar om hur resurser och kompetens används. Kapaciteten avser både organisation och människorna i den.</a:t>
            </a:r>
          </a:p>
          <a:p>
            <a:endParaRPr lang="sv-SE" dirty="0"/>
          </a:p>
          <a:p>
            <a:r>
              <a:rPr lang="sv-SE" dirty="0"/>
              <a:t>Slutligen områden systematiskt kvalitetsarbete handlar om det strukturerade som behöver göras för att kvalitet och likvärdighet i undervisningen ska kunna utvecklas och förbättras.</a:t>
            </a:r>
          </a:p>
          <a:p>
            <a:endParaRPr lang="sv-SE" dirty="0"/>
          </a:p>
          <a:p>
            <a:r>
              <a:rPr lang="sv-SE" dirty="0"/>
              <a:t>I rapporten kan man läsa mer om modellen, de vägledande principerna och områdena för förbättringsstrategier. Men kort kan man säga att det blir ett sorts ramverk för analys, både för beslutsfattare och för lärare och andra yrkesgrupper.</a:t>
            </a:r>
          </a:p>
          <a:p>
            <a:endParaRPr lang="sv-SE" dirty="0"/>
          </a:p>
          <a:p>
            <a:r>
              <a:rPr lang="sv-SE" dirty="0"/>
              <a:t>Jag byter bild</a:t>
            </a:r>
          </a:p>
        </p:txBody>
      </p:sp>
      <p:sp>
        <p:nvSpPr>
          <p:cNvPr id="4" name="Platshållare för bildnummer 3"/>
          <p:cNvSpPr>
            <a:spLocks noGrp="1"/>
          </p:cNvSpPr>
          <p:nvPr>
            <p:ph type="sldNum" sz="quarter" idx="5"/>
          </p:nvPr>
        </p:nvSpPr>
        <p:spPr/>
        <p:txBody>
          <a:bodyPr/>
          <a:lstStyle/>
          <a:p>
            <a:fld id="{DF92E806-0DAE-4E3E-99DF-74A2ABB668A0}" type="slidenum">
              <a:rPr lang="sv-SE" smtClean="0"/>
              <a:t>8</a:t>
            </a:fld>
            <a:endParaRPr lang="sv-SE"/>
          </a:p>
        </p:txBody>
      </p:sp>
    </p:spTree>
    <p:extLst>
      <p:ext uri="{BB962C8B-B14F-4D97-AF65-F5344CB8AC3E}">
        <p14:creationId xmlns:p14="http://schemas.microsoft.com/office/powerpoint/2010/main" val="2714577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 efterhand kan jag se att många, eller alla, av de sex vägledande principerna inte vägledde mina, resten av elevhälsans, rektors eller lärarnas insatser inom de olika förbättringsområdena.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Exempelvis när gäller principen om samverkan och kunskapsutbyte så tror jag inte specialpedagogens kollat med läraren vilka anpassningar som gjorts och hur lärarna tänkte innan listan på extra anpassningar delades ut. I min handledning var jag nog för snabb att ge råd och får ointresserad av att lyssna på lärarnas erfarenheter. Varken tid (resursfördelning) eller styrning eller hur det som gjordes skulle kunna omsättas i en praktik som gynnat Kim genomsyrades av den vägledande principen.</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På samma sätt kan man exempelvis reflektera över principen om delaktighet och inflytande. När det gäller hur det området styrning kan man fundera om det borde ställts högre krav på att utgå från elevens upplevelse i alla led av planerandet av insatser. När det gäller området uppbyggnad av kapacitet kan man fundera på om och hur de samtal skolkuratorn och eleven hade ledde till att övriga i verksamheten förändrade och förbättrade sitt förhållningssätt.</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Ett sista exempel kan vara principen om inkluderande skolledarskap och hur lite det genomsyrade exempelvis området kring finansiering och flexibel resursfördelning. Min centrala elevhälsa var kanske för rigid i sin styrning av psykologens tid vilket försvårade rektors möjlighet att skapa goda samarbetsformer. När det gäller området styrning: Hur kunde och vågade rektor kommunicera kring huruvida att stänga in Kim på toaletten inte var förenligt med skolans värdegrund?</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pratade nog en del tillsammans om vårt gemensamma arbete kring ”Kim”, men vi haft den här modellen att luta oss emot tror jag vi tillsammans hade lättare kunnat närma oss svårpratade frågor.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Och bättre kunnat reflektera över situationen, analysera vad vi behövde utveckla och kunnat ta fram förslag på insatser vi hade kunnat göra med hjälp av varandra.</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Förhoppningsvis komma både jag och alla ni andra att kunna ha nytta av den här modellen – och innehållet i andra EA-rapporter – i ert framtida arbete både vad gäller enskilda elever och insatser på grupp- eller organisationsnivå.</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Nu kanske vi har tid för några frågor om det kommit in några?</a:t>
            </a:r>
          </a:p>
        </p:txBody>
      </p:sp>
      <p:sp>
        <p:nvSpPr>
          <p:cNvPr id="4" name="Platshållare för bildnummer 3"/>
          <p:cNvSpPr>
            <a:spLocks noGrp="1"/>
          </p:cNvSpPr>
          <p:nvPr>
            <p:ph type="sldNum" sz="quarter" idx="5"/>
          </p:nvPr>
        </p:nvSpPr>
        <p:spPr/>
        <p:txBody>
          <a:bodyPr/>
          <a:lstStyle/>
          <a:p>
            <a:fld id="{DF92E806-0DAE-4E3E-99DF-74A2ABB668A0}" type="slidenum">
              <a:rPr lang="sv-SE" smtClean="0"/>
              <a:t>9</a:t>
            </a:fld>
            <a:endParaRPr lang="sv-SE"/>
          </a:p>
        </p:txBody>
      </p:sp>
    </p:spTree>
    <p:extLst>
      <p:ext uri="{BB962C8B-B14F-4D97-AF65-F5344CB8AC3E}">
        <p14:creationId xmlns:p14="http://schemas.microsoft.com/office/powerpoint/2010/main" val="201787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09600" y="1618130"/>
            <a:ext cx="9144000" cy="2387600"/>
          </a:xfrm>
        </p:spPr>
        <p:txBody>
          <a:bodyPr anchor="b">
            <a:normAutofit/>
          </a:bodyPr>
          <a:lstStyle>
            <a:lvl1pPr algn="l">
              <a:defRPr sz="5000" spc="-100" baseline="0">
                <a:solidFill>
                  <a:schemeClr val="accent3"/>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09600" y="4239582"/>
            <a:ext cx="914400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textruta 9">
            <a:extLst>
              <a:ext uri="{FF2B5EF4-FFF2-40B4-BE49-F238E27FC236}">
                <a16:creationId xmlns:a16="http://schemas.microsoft.com/office/drawing/2014/main" id="{2A9FA0D8-9DA4-51C0-0E25-AFF46EF2F396}"/>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bg1"/>
                </a:solidFill>
              </a:rPr>
              <a:t>SPSM</a:t>
            </a:r>
          </a:p>
        </p:txBody>
      </p:sp>
      <p:sp>
        <p:nvSpPr>
          <p:cNvPr id="5" name="Platshållare för sidfot 4">
            <a:extLst>
              <a:ext uri="{FF2B5EF4-FFF2-40B4-BE49-F238E27FC236}">
                <a16:creationId xmlns:a16="http://schemas.microsoft.com/office/drawing/2014/main" id="{AE3526BF-527A-AD3B-BC61-794DD91D167A}"/>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a:extLst>
              <a:ext uri="{FF2B5EF4-FFF2-40B4-BE49-F238E27FC236}">
                <a16:creationId xmlns:a16="http://schemas.microsoft.com/office/drawing/2014/main" id="{ACFC1620-3F6E-7D25-8E88-C4981877F21F}"/>
              </a:ext>
            </a:extLst>
          </p:cNvPr>
          <p:cNvSpPr>
            <a:spLocks noGrp="1"/>
          </p:cNvSpPr>
          <p:nvPr>
            <p:ph type="dt" sz="half" idx="10"/>
          </p:nvPr>
        </p:nvSpPr>
        <p:spPr/>
        <p:txBody>
          <a:bodyPr/>
          <a:lstStyle>
            <a:lvl1pPr>
              <a:defRPr>
                <a:solidFill>
                  <a:schemeClr val="bg1"/>
                </a:solidFill>
              </a:defRPr>
            </a:lvl1pPr>
          </a:lstStyle>
          <a:p>
            <a:fld id="{3F66EE02-5EC5-4133-A299-EA8B87A0472D}" type="datetimeFigureOut">
              <a:rPr lang="sv-SE" smtClean="0"/>
              <a:pPr/>
              <a:t>2024-02-28</a:t>
            </a:fld>
            <a:endParaRPr lang="sv-SE"/>
          </a:p>
        </p:txBody>
      </p:sp>
      <p:sp>
        <p:nvSpPr>
          <p:cNvPr id="6" name="Platshållare för bildnummer 5">
            <a:extLst>
              <a:ext uri="{FF2B5EF4-FFF2-40B4-BE49-F238E27FC236}">
                <a16:creationId xmlns:a16="http://schemas.microsoft.com/office/drawing/2014/main" id="{1ADA811E-BDA2-C7BF-892E-83BC147E3334}"/>
              </a:ext>
            </a:extLst>
          </p:cNvPr>
          <p:cNvSpPr>
            <a:spLocks noGrp="1"/>
          </p:cNvSpPr>
          <p:nvPr>
            <p:ph type="sldNum" sz="quarter" idx="12"/>
          </p:nvPr>
        </p:nvSpPr>
        <p:spPr/>
        <p:txBody>
          <a:bodyPr/>
          <a:lstStyle>
            <a:lvl1pPr>
              <a:defRPr>
                <a:solidFill>
                  <a:schemeClr val="bg1"/>
                </a:solidFill>
              </a:defRPr>
            </a:lvl1pPr>
          </a:lstStyle>
          <a:p>
            <a:fld id="{182FD58A-E386-4DDC-A617-44C671F00123}" type="slidenum">
              <a:rPr lang="sv-SE" smtClean="0"/>
              <a:pPr/>
              <a:t>‹#›</a:t>
            </a:fld>
            <a:endParaRPr lang="sv-SE"/>
          </a:p>
        </p:txBody>
      </p:sp>
      <p:cxnSp>
        <p:nvCxnSpPr>
          <p:cNvPr id="12" name="Rak koppling 11">
            <a:extLst>
              <a:ext uri="{FF2B5EF4-FFF2-40B4-BE49-F238E27FC236}">
                <a16:creationId xmlns:a16="http://schemas.microsoft.com/office/drawing/2014/main" id="{C8706E43-39FF-C34A-7AD5-ECF38BBB4AAE}"/>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AE9B8-65FD-DBD6-6BDA-810C7B329FCB}"/>
              </a:ext>
            </a:extLst>
          </p:cNvPr>
          <p:cNvSpPr>
            <a:spLocks noGrp="1"/>
          </p:cNvSpPr>
          <p:nvPr>
            <p:ph type="title"/>
          </p:nvPr>
        </p:nvSpPr>
        <p:spPr/>
        <p:txBody>
          <a:bodyPr anchor="b" anchorCtr="0"/>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7BAE95B-2559-ED1B-6634-A3474D45E63E}"/>
              </a:ext>
            </a:extLst>
          </p:cNvPr>
          <p:cNvSpPr>
            <a:spLocks noGrp="1"/>
          </p:cNvSpPr>
          <p:nvPr>
            <p:ph type="dt" sz="half" idx="10"/>
          </p:nvPr>
        </p:nvSpPr>
        <p:spPr/>
        <p:txBody>
          <a:bodyPr/>
          <a:lstStyle/>
          <a:p>
            <a:fld id="{3F66EE02-5EC5-4133-A299-EA8B87A0472D}" type="datetimeFigureOut">
              <a:rPr lang="sv-SE" smtClean="0"/>
              <a:t>2024-02-28</a:t>
            </a:fld>
            <a:endParaRPr lang="sv-SE"/>
          </a:p>
        </p:txBody>
      </p:sp>
      <p:sp>
        <p:nvSpPr>
          <p:cNvPr id="4" name="Platshållare för sidfot 3">
            <a:extLst>
              <a:ext uri="{FF2B5EF4-FFF2-40B4-BE49-F238E27FC236}">
                <a16:creationId xmlns:a16="http://schemas.microsoft.com/office/drawing/2014/main" id="{F25A6EB3-5C64-4BC3-F7B0-1B6EE264965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93293C-520A-B801-0EC1-07E90501E3C8}"/>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297519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2"/>
        </a:solidFill>
        <a:effectLst/>
      </p:bgPr>
    </p:bg>
    <p:spTree>
      <p:nvGrpSpPr>
        <p:cNvPr id="1" name=""/>
        <p:cNvGrpSpPr/>
        <p:nvPr/>
      </p:nvGrpSpPr>
      <p:grpSpPr>
        <a:xfrm>
          <a:off x="0" y="0"/>
          <a:ext cx="0" cy="0"/>
          <a:chOff x="0" y="0"/>
          <a:chExt cx="0" cy="0"/>
        </a:xfrm>
      </p:grpSpPr>
      <p:pic>
        <p:nvPicPr>
          <p:cNvPr id="12" name="Bildobjekt 11" descr="Logotyp neg">
            <a:extLst>
              <a:ext uri="{FF2B5EF4-FFF2-40B4-BE49-F238E27FC236}">
                <a16:creationId xmlns:a16="http://schemas.microsoft.com/office/drawing/2014/main" id="{7FE0679A-3D5D-7146-29D6-DB3F443B05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853" y="2409826"/>
            <a:ext cx="4162295" cy="1514427"/>
          </a:xfrm>
          <a:prstGeom prst="rect">
            <a:avLst/>
          </a:prstGeom>
        </p:spPr>
      </p:pic>
    </p:spTree>
    <p:extLst>
      <p:ext uri="{BB962C8B-B14F-4D97-AF65-F5344CB8AC3E}">
        <p14:creationId xmlns:p14="http://schemas.microsoft.com/office/powerpoint/2010/main" val="62863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med plats för bild">
    <p:bg>
      <p:bgPr>
        <a:solidFill>
          <a:schemeClr val="accent2"/>
        </a:solidFill>
        <a:effectLst/>
      </p:bgPr>
    </p:bg>
    <p:spTree>
      <p:nvGrpSpPr>
        <p:cNvPr id="1" name=""/>
        <p:cNvGrpSpPr/>
        <p:nvPr/>
      </p:nvGrpSpPr>
      <p:grpSpPr>
        <a:xfrm>
          <a:off x="0" y="0"/>
          <a:ext cx="0" cy="0"/>
          <a:chOff x="0" y="0"/>
          <a:chExt cx="0" cy="0"/>
        </a:xfrm>
      </p:grpSpPr>
      <p:pic>
        <p:nvPicPr>
          <p:cNvPr id="16" name="Bildobjekt 15" descr="Logotyp neg">
            <a:extLst>
              <a:ext uri="{FF2B5EF4-FFF2-40B4-BE49-F238E27FC236}">
                <a16:creationId xmlns:a16="http://schemas.microsoft.com/office/drawing/2014/main" id="{C869CC7C-67C3-BEBC-6DC8-6E2ED04F4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8" y="272997"/>
            <a:ext cx="1300988" cy="465317"/>
          </a:xfrm>
          <a:prstGeom prst="rect">
            <a:avLst/>
          </a:prstGeom>
        </p:spPr>
      </p:pic>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18744" y="976059"/>
            <a:ext cx="5297424" cy="2387600"/>
          </a:xfrm>
        </p:spPr>
        <p:txBody>
          <a:bodyPr anchor="b">
            <a:normAutofit/>
          </a:bodyPr>
          <a:lstStyle>
            <a:lvl1pPr algn="l">
              <a:defRPr sz="5000" spc="-100" baseline="0">
                <a:solidFill>
                  <a:schemeClr val="accent3"/>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58368" y="3574606"/>
            <a:ext cx="525780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bild 9">
            <a:extLst>
              <a:ext uri="{FF2B5EF4-FFF2-40B4-BE49-F238E27FC236}">
                <a16:creationId xmlns:a16="http://schemas.microsoft.com/office/drawing/2014/main" id="{B3A0D017-C2AD-5F08-B3AA-11B06F7A3357}"/>
              </a:ext>
            </a:extLst>
          </p:cNvPr>
          <p:cNvSpPr>
            <a:spLocks noGrp="1"/>
          </p:cNvSpPr>
          <p:nvPr>
            <p:ph type="pic" sz="quarter" idx="13"/>
          </p:nvPr>
        </p:nvSpPr>
        <p:spPr>
          <a:xfrm>
            <a:off x="6199188" y="0"/>
            <a:ext cx="5992812" cy="6856413"/>
          </a:xfrm>
        </p:spPr>
        <p:txBody>
          <a:bodyPr/>
          <a:lstStyle/>
          <a:p>
            <a:r>
              <a:rPr lang="sv-SE"/>
              <a:t>Klicka på ikonen för att lägga till en bild</a:t>
            </a:r>
          </a:p>
        </p:txBody>
      </p:sp>
    </p:spTree>
    <p:extLst>
      <p:ext uri="{BB962C8B-B14F-4D97-AF65-F5344CB8AC3E}">
        <p14:creationId xmlns:p14="http://schemas.microsoft.com/office/powerpoint/2010/main" val="67058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Rubrikbild ljus">
    <p:bg>
      <p:bgPr>
        <a:solidFill>
          <a:srgbClr val="FEF4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09600" y="1618130"/>
            <a:ext cx="9144000" cy="2387600"/>
          </a:xfrm>
        </p:spPr>
        <p:txBody>
          <a:bodyPr anchor="b">
            <a:normAutofit/>
          </a:bodyPr>
          <a:lstStyle>
            <a:lvl1pPr algn="l">
              <a:defRPr sz="5000" spc="-100" baseline="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09600" y="4239582"/>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textruta 9">
            <a:extLst>
              <a:ext uri="{FF2B5EF4-FFF2-40B4-BE49-F238E27FC236}">
                <a16:creationId xmlns:a16="http://schemas.microsoft.com/office/drawing/2014/main" id="{2A9FA0D8-9DA4-51C0-0E25-AFF46EF2F396}"/>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tx1"/>
                </a:solidFill>
              </a:rPr>
              <a:t>SPSM</a:t>
            </a:r>
          </a:p>
        </p:txBody>
      </p:sp>
      <p:sp>
        <p:nvSpPr>
          <p:cNvPr id="5" name="Platshållare för sidfot 4">
            <a:extLst>
              <a:ext uri="{FF2B5EF4-FFF2-40B4-BE49-F238E27FC236}">
                <a16:creationId xmlns:a16="http://schemas.microsoft.com/office/drawing/2014/main" id="{AE3526BF-527A-AD3B-BC61-794DD91D167A}"/>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a:extLst>
              <a:ext uri="{FF2B5EF4-FFF2-40B4-BE49-F238E27FC236}">
                <a16:creationId xmlns:a16="http://schemas.microsoft.com/office/drawing/2014/main" id="{ACFC1620-3F6E-7D25-8E88-C4981877F21F}"/>
              </a:ext>
            </a:extLst>
          </p:cNvPr>
          <p:cNvSpPr>
            <a:spLocks noGrp="1"/>
          </p:cNvSpPr>
          <p:nvPr>
            <p:ph type="dt" sz="half" idx="10"/>
          </p:nvPr>
        </p:nvSpPr>
        <p:spPr/>
        <p:txBody>
          <a:bodyPr/>
          <a:lstStyle>
            <a:lvl1pPr>
              <a:defRPr>
                <a:solidFill>
                  <a:schemeClr val="tx1"/>
                </a:solidFill>
              </a:defRPr>
            </a:lvl1pPr>
          </a:lstStyle>
          <a:p>
            <a:fld id="{3F66EE02-5EC5-4133-A299-EA8B87A0472D}" type="datetimeFigureOut">
              <a:rPr lang="sv-SE" smtClean="0"/>
              <a:pPr/>
              <a:t>2024-02-28</a:t>
            </a:fld>
            <a:endParaRPr lang="sv-SE"/>
          </a:p>
        </p:txBody>
      </p:sp>
      <p:sp>
        <p:nvSpPr>
          <p:cNvPr id="6" name="Platshållare för bildnummer 5">
            <a:extLst>
              <a:ext uri="{FF2B5EF4-FFF2-40B4-BE49-F238E27FC236}">
                <a16:creationId xmlns:a16="http://schemas.microsoft.com/office/drawing/2014/main" id="{1ADA811E-BDA2-C7BF-892E-83BC147E3334}"/>
              </a:ext>
            </a:extLst>
          </p:cNvPr>
          <p:cNvSpPr>
            <a:spLocks noGrp="1"/>
          </p:cNvSpPr>
          <p:nvPr>
            <p:ph type="sldNum" sz="quarter" idx="12"/>
          </p:nvPr>
        </p:nvSpPr>
        <p:spPr/>
        <p:txBody>
          <a:bodyPr/>
          <a:lstStyle>
            <a:lvl1pPr>
              <a:defRPr>
                <a:solidFill>
                  <a:schemeClr val="tx1"/>
                </a:solidFill>
              </a:defRPr>
            </a:lvl1pPr>
          </a:lstStyle>
          <a:p>
            <a:fld id="{182FD58A-E386-4DDC-A617-44C671F00123}" type="slidenum">
              <a:rPr lang="sv-SE" smtClean="0"/>
              <a:pPr/>
              <a:t>‹#›</a:t>
            </a:fld>
            <a:endParaRPr lang="sv-SE"/>
          </a:p>
        </p:txBody>
      </p:sp>
      <p:cxnSp>
        <p:nvCxnSpPr>
          <p:cNvPr id="9" name="Rak koppling 8">
            <a:extLst>
              <a:ext uri="{FF2B5EF4-FFF2-40B4-BE49-F238E27FC236}">
                <a16:creationId xmlns:a16="http://schemas.microsoft.com/office/drawing/2014/main" id="{FAB32D74-AD02-CF67-6DAA-68C0F97CDAD8}"/>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13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ljus med plats för bild">
    <p:bg>
      <p:bgPr>
        <a:solidFill>
          <a:srgbClr val="FEF4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76275" y="902025"/>
            <a:ext cx="5295901" cy="1655759"/>
          </a:xfrm>
        </p:spPr>
        <p:txBody>
          <a:bodyPr anchor="b" anchorCtr="0">
            <a:normAutofit/>
          </a:bodyPr>
          <a:lstStyle>
            <a:lvl1pPr algn="l">
              <a:defRPr sz="3500" spc="-100" baseline="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66750" y="2677482"/>
            <a:ext cx="5295900" cy="1655762"/>
          </a:xfrm>
        </p:spPr>
        <p:txBody>
          <a:bodyPr>
            <a:normAutofit/>
          </a:bodyPr>
          <a:lstStyle>
            <a:lvl1pPr marL="0" indent="0" algn="l">
              <a:buNone/>
              <a:defRPr sz="1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textruta 9">
            <a:extLst>
              <a:ext uri="{FF2B5EF4-FFF2-40B4-BE49-F238E27FC236}">
                <a16:creationId xmlns:a16="http://schemas.microsoft.com/office/drawing/2014/main" id="{2A9FA0D8-9DA4-51C0-0E25-AFF46EF2F396}"/>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tx1"/>
                </a:solidFill>
              </a:rPr>
              <a:t>SPSM</a:t>
            </a:r>
          </a:p>
        </p:txBody>
      </p:sp>
      <p:sp>
        <p:nvSpPr>
          <p:cNvPr id="5" name="Platshållare för sidfot 4">
            <a:extLst>
              <a:ext uri="{FF2B5EF4-FFF2-40B4-BE49-F238E27FC236}">
                <a16:creationId xmlns:a16="http://schemas.microsoft.com/office/drawing/2014/main" id="{AE3526BF-527A-AD3B-BC61-794DD91D167A}"/>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a:extLst>
              <a:ext uri="{FF2B5EF4-FFF2-40B4-BE49-F238E27FC236}">
                <a16:creationId xmlns:a16="http://schemas.microsoft.com/office/drawing/2014/main" id="{ACFC1620-3F6E-7D25-8E88-C4981877F21F}"/>
              </a:ext>
            </a:extLst>
          </p:cNvPr>
          <p:cNvSpPr>
            <a:spLocks noGrp="1"/>
          </p:cNvSpPr>
          <p:nvPr>
            <p:ph type="dt" sz="half" idx="10"/>
          </p:nvPr>
        </p:nvSpPr>
        <p:spPr/>
        <p:txBody>
          <a:bodyPr/>
          <a:lstStyle>
            <a:lvl1pPr>
              <a:defRPr>
                <a:solidFill>
                  <a:schemeClr val="tx1"/>
                </a:solidFill>
              </a:defRPr>
            </a:lvl1pPr>
          </a:lstStyle>
          <a:p>
            <a:fld id="{3F66EE02-5EC5-4133-A299-EA8B87A0472D}" type="datetimeFigureOut">
              <a:rPr lang="sv-SE" smtClean="0"/>
              <a:pPr/>
              <a:t>2024-02-28</a:t>
            </a:fld>
            <a:endParaRPr lang="sv-SE"/>
          </a:p>
        </p:txBody>
      </p:sp>
      <p:sp>
        <p:nvSpPr>
          <p:cNvPr id="6" name="Platshållare för bildnummer 5">
            <a:extLst>
              <a:ext uri="{FF2B5EF4-FFF2-40B4-BE49-F238E27FC236}">
                <a16:creationId xmlns:a16="http://schemas.microsoft.com/office/drawing/2014/main" id="{1ADA811E-BDA2-C7BF-892E-83BC147E3334}"/>
              </a:ext>
            </a:extLst>
          </p:cNvPr>
          <p:cNvSpPr>
            <a:spLocks noGrp="1"/>
          </p:cNvSpPr>
          <p:nvPr>
            <p:ph type="sldNum" sz="quarter" idx="12"/>
          </p:nvPr>
        </p:nvSpPr>
        <p:spPr/>
        <p:txBody>
          <a:bodyPr/>
          <a:lstStyle>
            <a:lvl1pPr>
              <a:defRPr>
                <a:solidFill>
                  <a:schemeClr val="tx1"/>
                </a:solidFill>
              </a:defRPr>
            </a:lvl1pPr>
          </a:lstStyle>
          <a:p>
            <a:fld id="{182FD58A-E386-4DDC-A617-44C671F00123}" type="slidenum">
              <a:rPr lang="sv-SE" smtClean="0"/>
              <a:pPr/>
              <a:t>‹#›</a:t>
            </a:fld>
            <a:endParaRPr lang="sv-SE"/>
          </a:p>
        </p:txBody>
      </p:sp>
      <p:sp>
        <p:nvSpPr>
          <p:cNvPr id="16" name="Platshållare för bild 15">
            <a:extLst>
              <a:ext uri="{FF2B5EF4-FFF2-40B4-BE49-F238E27FC236}">
                <a16:creationId xmlns:a16="http://schemas.microsoft.com/office/drawing/2014/main" id="{7B641397-B6BE-747F-FBBA-908F8ECD5F65}"/>
              </a:ext>
            </a:extLst>
          </p:cNvPr>
          <p:cNvSpPr>
            <a:spLocks noGrp="1"/>
          </p:cNvSpPr>
          <p:nvPr>
            <p:ph type="pic" sz="quarter" idx="13"/>
          </p:nvPr>
        </p:nvSpPr>
        <p:spPr>
          <a:xfrm>
            <a:off x="6200775" y="647700"/>
            <a:ext cx="5200650" cy="5800725"/>
          </a:xfrm>
        </p:spPr>
        <p:txBody>
          <a:bodyPr/>
          <a:lstStyle/>
          <a:p>
            <a:r>
              <a:rPr lang="sv-SE"/>
              <a:t>Klicka på ikonen för att lägga till en bild</a:t>
            </a:r>
          </a:p>
        </p:txBody>
      </p:sp>
      <p:cxnSp>
        <p:nvCxnSpPr>
          <p:cNvPr id="9" name="Rak koppling 8">
            <a:extLst>
              <a:ext uri="{FF2B5EF4-FFF2-40B4-BE49-F238E27FC236}">
                <a16:creationId xmlns:a16="http://schemas.microsoft.com/office/drawing/2014/main" id="{FAB32D74-AD02-CF67-6DAA-68C0F97CDAD8}"/>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99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och beskrivning">
    <p:bg>
      <p:bgPr>
        <a:solidFill>
          <a:srgbClr val="FEF4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AE9B8-65FD-DBD6-6BDA-810C7B329FCB}"/>
              </a:ext>
            </a:extLst>
          </p:cNvPr>
          <p:cNvSpPr>
            <a:spLocks noGrp="1"/>
          </p:cNvSpPr>
          <p:nvPr>
            <p:ph type="title"/>
          </p:nvPr>
        </p:nvSpPr>
        <p:spPr>
          <a:xfrm>
            <a:off x="665372" y="5838825"/>
            <a:ext cx="10515600" cy="811612"/>
          </a:xfrm>
        </p:spPr>
        <p:txBody>
          <a:bodyPr anchor="t" anchorCtr="0">
            <a:normAutofit/>
          </a:bodyPr>
          <a:lstStyle>
            <a:lvl1pPr>
              <a:defRPr sz="1700">
                <a:solidFill>
                  <a:schemeClr val="tx1"/>
                </a:solidFill>
                <a:latin typeface="+mn-lt"/>
              </a:defRPr>
            </a:lvl1p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F25A6EB3-5C64-4BC3-F7B0-1B6EE2649655}"/>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47BAE95B-2559-ED1B-6634-A3474D45E63E}"/>
              </a:ext>
            </a:extLst>
          </p:cNvPr>
          <p:cNvSpPr>
            <a:spLocks noGrp="1"/>
          </p:cNvSpPr>
          <p:nvPr>
            <p:ph type="dt" sz="half" idx="10"/>
          </p:nvPr>
        </p:nvSpPr>
        <p:spPr/>
        <p:txBody>
          <a:bodyPr/>
          <a:lstStyle/>
          <a:p>
            <a:fld id="{3F66EE02-5EC5-4133-A299-EA8B87A0472D}" type="datetimeFigureOut">
              <a:rPr lang="sv-SE" smtClean="0"/>
              <a:t>2024-02-28</a:t>
            </a:fld>
            <a:endParaRPr lang="sv-SE"/>
          </a:p>
        </p:txBody>
      </p:sp>
      <p:sp>
        <p:nvSpPr>
          <p:cNvPr id="5" name="Platshållare för bildnummer 4">
            <a:extLst>
              <a:ext uri="{FF2B5EF4-FFF2-40B4-BE49-F238E27FC236}">
                <a16:creationId xmlns:a16="http://schemas.microsoft.com/office/drawing/2014/main" id="{4D93293C-520A-B801-0EC1-07E90501E3C8}"/>
              </a:ext>
            </a:extLst>
          </p:cNvPr>
          <p:cNvSpPr>
            <a:spLocks noGrp="1"/>
          </p:cNvSpPr>
          <p:nvPr>
            <p:ph type="sldNum" sz="quarter" idx="12"/>
          </p:nvPr>
        </p:nvSpPr>
        <p:spPr/>
        <p:txBody>
          <a:bodyPr/>
          <a:lstStyle/>
          <a:p>
            <a:fld id="{182FD58A-E386-4DDC-A617-44C671F00123}" type="slidenum">
              <a:rPr lang="sv-SE" smtClean="0"/>
              <a:t>‹#›</a:t>
            </a:fld>
            <a:endParaRPr lang="sv-SE"/>
          </a:p>
        </p:txBody>
      </p:sp>
      <p:sp>
        <p:nvSpPr>
          <p:cNvPr id="9" name="Platshållare för bild 8">
            <a:extLst>
              <a:ext uri="{FF2B5EF4-FFF2-40B4-BE49-F238E27FC236}">
                <a16:creationId xmlns:a16="http://schemas.microsoft.com/office/drawing/2014/main" id="{843BED4C-3886-08E2-BA08-9D18CB4BEAC4}"/>
              </a:ext>
            </a:extLst>
          </p:cNvPr>
          <p:cNvSpPr>
            <a:spLocks noGrp="1"/>
          </p:cNvSpPr>
          <p:nvPr>
            <p:ph type="pic" sz="quarter" idx="13"/>
          </p:nvPr>
        </p:nvSpPr>
        <p:spPr>
          <a:xfrm>
            <a:off x="762000" y="638175"/>
            <a:ext cx="10648950" cy="5057775"/>
          </a:xfrm>
        </p:spPr>
        <p:txBody>
          <a:bodyPr/>
          <a:lstStyle/>
          <a:p>
            <a:r>
              <a:rPr lang="sv-SE"/>
              <a:t>Klicka på ikonen för att lägga till en bild</a:t>
            </a:r>
          </a:p>
        </p:txBody>
      </p:sp>
    </p:spTree>
    <p:extLst>
      <p:ext uri="{BB962C8B-B14F-4D97-AF65-F5344CB8AC3E}">
        <p14:creationId xmlns:p14="http://schemas.microsoft.com/office/powerpoint/2010/main" val="152828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E3328-DA5A-275A-20CA-6B1B96FF0CEE}"/>
              </a:ext>
            </a:extLst>
          </p:cNvPr>
          <p:cNvSpPr>
            <a:spLocks noGrp="1"/>
          </p:cNvSpPr>
          <p:nvPr>
            <p:ph type="title"/>
          </p:nvPr>
        </p:nvSpPr>
        <p:spPr/>
        <p:txBody>
          <a:bodyPr anchor="b"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E8C198A-389D-9629-AAB5-B976E2E7A2BF}"/>
              </a:ext>
            </a:extLst>
          </p:cNvPr>
          <p:cNvSpPr>
            <a:spLocks noGrp="1"/>
          </p:cNvSpPr>
          <p:nvPr>
            <p:ph idx="1"/>
          </p:nvPr>
        </p:nvSpPr>
        <p:spPr>
          <a:xfrm>
            <a:off x="694865" y="2145363"/>
            <a:ext cx="10505155" cy="4352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a:extLst>
              <a:ext uri="{FF2B5EF4-FFF2-40B4-BE49-F238E27FC236}">
                <a16:creationId xmlns:a16="http://schemas.microsoft.com/office/drawing/2014/main" id="{8EE367FF-4B03-1CD3-187C-8B3C22287736}"/>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263AD9C2-4364-2ADA-5684-DA6246FC46CC}"/>
              </a:ext>
            </a:extLst>
          </p:cNvPr>
          <p:cNvSpPr>
            <a:spLocks noGrp="1"/>
          </p:cNvSpPr>
          <p:nvPr>
            <p:ph type="dt" sz="half" idx="10"/>
          </p:nvPr>
        </p:nvSpPr>
        <p:spPr/>
        <p:txBody>
          <a:bodyPr/>
          <a:lstStyle/>
          <a:p>
            <a:fld id="{3F66EE02-5EC5-4133-A299-EA8B87A0472D}" type="datetimeFigureOut">
              <a:rPr lang="sv-SE" smtClean="0"/>
              <a:t>2024-02-28</a:t>
            </a:fld>
            <a:endParaRPr lang="sv-SE"/>
          </a:p>
        </p:txBody>
      </p:sp>
      <p:sp>
        <p:nvSpPr>
          <p:cNvPr id="6" name="Platshållare för bildnummer 5">
            <a:extLst>
              <a:ext uri="{FF2B5EF4-FFF2-40B4-BE49-F238E27FC236}">
                <a16:creationId xmlns:a16="http://schemas.microsoft.com/office/drawing/2014/main" id="{CC5F02AD-CB08-8879-324D-E100FC42D544}"/>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72159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12F5AD-4E79-616B-35F1-57F39E51EE32}"/>
              </a:ext>
            </a:extLst>
          </p:cNvPr>
          <p:cNvSpPr>
            <a:spLocks noGrp="1"/>
          </p:cNvSpPr>
          <p:nvPr>
            <p:ph type="title"/>
          </p:nvPr>
        </p:nvSpPr>
        <p:spPr>
          <a:xfrm>
            <a:off x="684422" y="552849"/>
            <a:ext cx="10515600" cy="1325563"/>
          </a:xfrm>
        </p:spPr>
        <p:txBody>
          <a:bodyPr anchor="b"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66C5BF-94CB-B371-BD51-A6682F703F07}"/>
              </a:ext>
            </a:extLst>
          </p:cNvPr>
          <p:cNvSpPr>
            <a:spLocks noGrp="1"/>
          </p:cNvSpPr>
          <p:nvPr>
            <p:ph sz="half" idx="1"/>
          </p:nvPr>
        </p:nvSpPr>
        <p:spPr>
          <a:xfrm>
            <a:off x="695325" y="2145600"/>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40645DD-F99A-BB8D-82FE-6FACB63BAC95}"/>
              </a:ext>
            </a:extLst>
          </p:cNvPr>
          <p:cNvSpPr>
            <a:spLocks noGrp="1"/>
          </p:cNvSpPr>
          <p:nvPr>
            <p:ph sz="half" idx="2"/>
          </p:nvPr>
        </p:nvSpPr>
        <p:spPr>
          <a:xfrm>
            <a:off x="6096000" y="2145600"/>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2B4F05D4-749F-0A9B-115F-A8B98DABA15A}"/>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13733BCD-A0F9-B26C-2C10-7F99CF9ECEB8}"/>
              </a:ext>
            </a:extLst>
          </p:cNvPr>
          <p:cNvSpPr>
            <a:spLocks noGrp="1"/>
          </p:cNvSpPr>
          <p:nvPr>
            <p:ph type="dt" sz="half" idx="10"/>
          </p:nvPr>
        </p:nvSpPr>
        <p:spPr/>
        <p:txBody>
          <a:bodyPr/>
          <a:lstStyle/>
          <a:p>
            <a:fld id="{3F66EE02-5EC5-4133-A299-EA8B87A0472D}" type="datetimeFigureOut">
              <a:rPr lang="sv-SE" smtClean="0"/>
              <a:t>2024-02-28</a:t>
            </a:fld>
            <a:endParaRPr lang="sv-SE"/>
          </a:p>
        </p:txBody>
      </p:sp>
      <p:sp>
        <p:nvSpPr>
          <p:cNvPr id="7" name="Platshållare för bildnummer 6">
            <a:extLst>
              <a:ext uri="{FF2B5EF4-FFF2-40B4-BE49-F238E27FC236}">
                <a16:creationId xmlns:a16="http://schemas.microsoft.com/office/drawing/2014/main" id="{D129F30A-8DCF-1556-3B66-A16D0F53A5C6}"/>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429274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ill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12F5AD-4E79-616B-35F1-57F39E51EE32}"/>
              </a:ext>
            </a:extLst>
          </p:cNvPr>
          <p:cNvSpPr>
            <a:spLocks noGrp="1"/>
          </p:cNvSpPr>
          <p:nvPr>
            <p:ph type="title"/>
          </p:nvPr>
        </p:nvSpPr>
        <p:spPr>
          <a:xfrm>
            <a:off x="684422" y="552849"/>
            <a:ext cx="10593178" cy="1325563"/>
          </a:xfrm>
        </p:spPr>
        <p:txBody>
          <a:bodyPr anchor="b" anchorCtr="0"/>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7294E77D-B4E0-89EF-3E03-FBFE5CD39F7B}"/>
              </a:ext>
            </a:extLst>
          </p:cNvPr>
          <p:cNvSpPr>
            <a:spLocks noGrp="1"/>
          </p:cNvSpPr>
          <p:nvPr>
            <p:ph type="body" sz="quarter" idx="13" hasCustomPrompt="1"/>
          </p:nvPr>
        </p:nvSpPr>
        <p:spPr>
          <a:xfrm>
            <a:off x="695325" y="2178050"/>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Skriv text här</a:t>
            </a:r>
          </a:p>
        </p:txBody>
      </p:sp>
      <p:sp>
        <p:nvSpPr>
          <p:cNvPr id="10" name="Platshållare för text 8">
            <a:extLst>
              <a:ext uri="{FF2B5EF4-FFF2-40B4-BE49-F238E27FC236}">
                <a16:creationId xmlns:a16="http://schemas.microsoft.com/office/drawing/2014/main" id="{0B48EF2D-EF9E-E831-7A4A-EC017CBE5283}"/>
              </a:ext>
            </a:extLst>
          </p:cNvPr>
          <p:cNvSpPr>
            <a:spLocks noGrp="1"/>
          </p:cNvSpPr>
          <p:nvPr>
            <p:ph type="body" sz="quarter" idx="14" hasCustomPrompt="1"/>
          </p:nvPr>
        </p:nvSpPr>
        <p:spPr>
          <a:xfrm>
            <a:off x="6096000" y="2178050"/>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Skriv text här</a:t>
            </a:r>
          </a:p>
        </p:txBody>
      </p:sp>
      <p:sp>
        <p:nvSpPr>
          <p:cNvPr id="6" name="Platshållare för sidfot 5">
            <a:extLst>
              <a:ext uri="{FF2B5EF4-FFF2-40B4-BE49-F238E27FC236}">
                <a16:creationId xmlns:a16="http://schemas.microsoft.com/office/drawing/2014/main" id="{2B4F05D4-749F-0A9B-115F-A8B98DABA15A}"/>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13733BCD-A0F9-B26C-2C10-7F99CF9ECEB8}"/>
              </a:ext>
            </a:extLst>
          </p:cNvPr>
          <p:cNvSpPr>
            <a:spLocks noGrp="1"/>
          </p:cNvSpPr>
          <p:nvPr>
            <p:ph type="dt" sz="half" idx="10"/>
          </p:nvPr>
        </p:nvSpPr>
        <p:spPr/>
        <p:txBody>
          <a:bodyPr/>
          <a:lstStyle/>
          <a:p>
            <a:fld id="{3F66EE02-5EC5-4133-A299-EA8B87A0472D}" type="datetimeFigureOut">
              <a:rPr lang="sv-SE" smtClean="0"/>
              <a:t>2024-02-28</a:t>
            </a:fld>
            <a:endParaRPr lang="sv-SE"/>
          </a:p>
        </p:txBody>
      </p:sp>
      <p:sp>
        <p:nvSpPr>
          <p:cNvPr id="7" name="Platshållare för bildnummer 6">
            <a:extLst>
              <a:ext uri="{FF2B5EF4-FFF2-40B4-BE49-F238E27FC236}">
                <a16:creationId xmlns:a16="http://schemas.microsoft.com/office/drawing/2014/main" id="{D129F30A-8DCF-1556-3B66-A16D0F53A5C6}"/>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339456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AC76AAED-F0DB-A972-5846-3C65BEE97D81}"/>
              </a:ext>
            </a:extLst>
          </p:cNvPr>
          <p:cNvSpPr>
            <a:spLocks noGrp="1"/>
          </p:cNvSpPr>
          <p:nvPr>
            <p:ph type="ftr" sz="quarter" idx="11"/>
          </p:nvPr>
        </p:nvSpPr>
        <p:spPr/>
        <p:txBody>
          <a:bodyPr/>
          <a:lstStyle/>
          <a:p>
            <a:endParaRPr lang="sv-SE"/>
          </a:p>
        </p:txBody>
      </p:sp>
      <p:sp>
        <p:nvSpPr>
          <p:cNvPr id="2" name="Platshållare för datum 1">
            <a:extLst>
              <a:ext uri="{FF2B5EF4-FFF2-40B4-BE49-F238E27FC236}">
                <a16:creationId xmlns:a16="http://schemas.microsoft.com/office/drawing/2014/main" id="{EC8FF7A5-7C91-5E67-FDBF-BD8883B1D864}"/>
              </a:ext>
            </a:extLst>
          </p:cNvPr>
          <p:cNvSpPr>
            <a:spLocks noGrp="1"/>
          </p:cNvSpPr>
          <p:nvPr>
            <p:ph type="dt" sz="half" idx="10"/>
          </p:nvPr>
        </p:nvSpPr>
        <p:spPr/>
        <p:txBody>
          <a:bodyPr/>
          <a:lstStyle/>
          <a:p>
            <a:fld id="{3F66EE02-5EC5-4133-A299-EA8B87A0472D}" type="datetimeFigureOut">
              <a:rPr lang="sv-SE" smtClean="0"/>
              <a:t>2024-02-28</a:t>
            </a:fld>
            <a:endParaRPr lang="sv-SE"/>
          </a:p>
        </p:txBody>
      </p:sp>
      <p:sp>
        <p:nvSpPr>
          <p:cNvPr id="4" name="Platshållare för bildnummer 3">
            <a:extLst>
              <a:ext uri="{FF2B5EF4-FFF2-40B4-BE49-F238E27FC236}">
                <a16:creationId xmlns:a16="http://schemas.microsoft.com/office/drawing/2014/main" id="{8479B930-A9D7-B8E5-96B6-F32E5BB06C4D}"/>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237145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960E1BD-A68E-3CB2-F2CE-1D071D74979F}"/>
              </a:ext>
            </a:extLst>
          </p:cNvPr>
          <p:cNvSpPr>
            <a:spLocks noGrp="1"/>
          </p:cNvSpPr>
          <p:nvPr>
            <p:ph type="title"/>
          </p:nvPr>
        </p:nvSpPr>
        <p:spPr>
          <a:xfrm>
            <a:off x="684422" y="552849"/>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0E21A87-B7E2-485B-40AA-9CF40CE0BB98}"/>
              </a:ext>
            </a:extLst>
          </p:cNvPr>
          <p:cNvSpPr>
            <a:spLocks noGrp="1"/>
          </p:cNvSpPr>
          <p:nvPr>
            <p:ph type="body" idx="1"/>
          </p:nvPr>
        </p:nvSpPr>
        <p:spPr>
          <a:xfrm>
            <a:off x="694865" y="2145364"/>
            <a:ext cx="10505155" cy="327518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E211B029-D1C2-AFE4-E185-D3D9DF1A8CFF}"/>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tx1"/>
                </a:solidFill>
              </a:rPr>
              <a:t>SPSM</a:t>
            </a:r>
          </a:p>
        </p:txBody>
      </p:sp>
      <p:sp>
        <p:nvSpPr>
          <p:cNvPr id="5" name="Platshållare för sidfot 4">
            <a:extLst>
              <a:ext uri="{FF2B5EF4-FFF2-40B4-BE49-F238E27FC236}">
                <a16:creationId xmlns:a16="http://schemas.microsoft.com/office/drawing/2014/main" id="{136EC9D8-2A40-83DA-E907-43A4E75D1E49}"/>
              </a:ext>
            </a:extLst>
          </p:cNvPr>
          <p:cNvSpPr>
            <a:spLocks noGrp="1"/>
          </p:cNvSpPr>
          <p:nvPr>
            <p:ph type="ftr" sz="quarter" idx="3"/>
          </p:nvPr>
        </p:nvSpPr>
        <p:spPr>
          <a:xfrm>
            <a:off x="1219199" y="45673"/>
            <a:ext cx="2971801" cy="365125"/>
          </a:xfrm>
          <a:prstGeom prst="rect">
            <a:avLst/>
          </a:prstGeom>
        </p:spPr>
        <p:txBody>
          <a:bodyPr vert="horz" lIns="91440" tIns="45720" rIns="91440" bIns="45720" rtlCol="0" anchor="ctr"/>
          <a:lstStyle>
            <a:lvl1pPr algn="ctr">
              <a:defRPr sz="900">
                <a:solidFill>
                  <a:schemeClr val="tx1"/>
                </a:solidFill>
              </a:defRPr>
            </a:lvl1pPr>
          </a:lstStyle>
          <a:p>
            <a:endParaRPr lang="sv-SE" dirty="0"/>
          </a:p>
        </p:txBody>
      </p:sp>
      <p:sp>
        <p:nvSpPr>
          <p:cNvPr id="4" name="Platshållare för datum 3">
            <a:extLst>
              <a:ext uri="{FF2B5EF4-FFF2-40B4-BE49-F238E27FC236}">
                <a16:creationId xmlns:a16="http://schemas.microsoft.com/office/drawing/2014/main" id="{CDF8D826-33CB-AEE6-1BD8-48EB30A1ED91}"/>
              </a:ext>
            </a:extLst>
          </p:cNvPr>
          <p:cNvSpPr>
            <a:spLocks noGrp="1"/>
          </p:cNvSpPr>
          <p:nvPr>
            <p:ph type="dt" sz="half" idx="2"/>
          </p:nvPr>
        </p:nvSpPr>
        <p:spPr>
          <a:xfrm>
            <a:off x="4305300" y="52023"/>
            <a:ext cx="1000125" cy="365125"/>
          </a:xfrm>
          <a:prstGeom prst="rect">
            <a:avLst/>
          </a:prstGeom>
        </p:spPr>
        <p:txBody>
          <a:bodyPr vert="horz" lIns="91440" tIns="45720" rIns="91440" bIns="45720" rtlCol="0" anchor="ctr"/>
          <a:lstStyle>
            <a:lvl1pPr algn="l">
              <a:defRPr sz="900">
                <a:solidFill>
                  <a:schemeClr val="tx1"/>
                </a:solidFill>
              </a:defRPr>
            </a:lvl1pPr>
          </a:lstStyle>
          <a:p>
            <a:fld id="{3F66EE02-5EC5-4133-A299-EA8B87A0472D}" type="datetimeFigureOut">
              <a:rPr lang="sv-SE" smtClean="0"/>
              <a:pPr/>
              <a:t>2024-02-28</a:t>
            </a:fld>
            <a:endParaRPr lang="sv-SE" dirty="0"/>
          </a:p>
        </p:txBody>
      </p:sp>
      <p:sp>
        <p:nvSpPr>
          <p:cNvPr id="6" name="Platshållare för bildnummer 5">
            <a:extLst>
              <a:ext uri="{FF2B5EF4-FFF2-40B4-BE49-F238E27FC236}">
                <a16:creationId xmlns:a16="http://schemas.microsoft.com/office/drawing/2014/main" id="{B2276003-5337-BB98-1BCB-42CEEB5EA897}"/>
              </a:ext>
            </a:extLst>
          </p:cNvPr>
          <p:cNvSpPr>
            <a:spLocks noGrp="1"/>
          </p:cNvSpPr>
          <p:nvPr>
            <p:ph type="sldNum" sz="quarter" idx="4"/>
          </p:nvPr>
        </p:nvSpPr>
        <p:spPr>
          <a:xfrm>
            <a:off x="11200021" y="45672"/>
            <a:ext cx="353803" cy="365125"/>
          </a:xfrm>
          <a:prstGeom prst="rect">
            <a:avLst/>
          </a:prstGeom>
        </p:spPr>
        <p:txBody>
          <a:bodyPr vert="horz" lIns="91440" tIns="45720" rIns="91440" bIns="45720" rtlCol="0" anchor="ctr"/>
          <a:lstStyle>
            <a:lvl1pPr algn="r">
              <a:defRPr sz="900">
                <a:solidFill>
                  <a:schemeClr val="tx1"/>
                </a:solidFill>
              </a:defRPr>
            </a:lvl1pPr>
          </a:lstStyle>
          <a:p>
            <a:fld id="{182FD58A-E386-4DDC-A617-44C671F00123}" type="slidenum">
              <a:rPr lang="sv-SE" smtClean="0"/>
              <a:pPr/>
              <a:t>‹#›</a:t>
            </a:fld>
            <a:endParaRPr lang="sv-SE" dirty="0"/>
          </a:p>
        </p:txBody>
      </p:sp>
      <p:cxnSp>
        <p:nvCxnSpPr>
          <p:cNvPr id="11" name="Rak koppling 10">
            <a:extLst>
              <a:ext uri="{FF2B5EF4-FFF2-40B4-BE49-F238E27FC236}">
                <a16:creationId xmlns:a16="http://schemas.microsoft.com/office/drawing/2014/main" id="{75C23B87-4B24-E3BD-065B-58E2B3D46BCB}"/>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62734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64" r:id="rId7"/>
    <p:sldLayoutId id="2147483676" r:id="rId8"/>
    <p:sldLayoutId id="2147483667" r:id="rId9"/>
    <p:sldLayoutId id="2147483666" r:id="rId10"/>
    <p:sldLayoutId id="2147483677" r:id="rId11"/>
  </p:sldLayoutIdLst>
  <p:txStyles>
    <p:titleStyle>
      <a:lvl1pPr algn="l" defTabSz="914400" rtl="0" eaLnBrk="1" latinLnBrk="0" hangingPunct="1">
        <a:lnSpc>
          <a:spcPct val="90000"/>
        </a:lnSpc>
        <a:spcBef>
          <a:spcPct val="0"/>
        </a:spcBef>
        <a:buNone/>
        <a:defRPr sz="35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SzPct val="120000"/>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mailto:Zoe.Leffler@spsm.se" TargetMode="Externa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Emma.herou@spsm.se" TargetMode="External"/><Relationship Id="rId5" Type="http://schemas.openxmlformats.org/officeDocument/2006/relationships/hyperlink" Target="mailto:joel.rutschman@spsm.se" TargetMode="External"/><Relationship Id="rId4" Type="http://schemas.openxmlformats.org/officeDocument/2006/relationships/hyperlink" Target="mailto:elisabeth.hogberg@spsm.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european-agency.org/activities/inclusive-digital-educ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ebbutiken.spsm.se/skolledarskap-for-en-likvardig-och-inkluderande-utbildning/"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ebbutiken.spsm.se/tvarprofessionella-insatser-for-inkluderande-utbildning/" TargetMode="External"/><Relationship Id="rId5" Type="http://schemas.openxmlformats.org/officeDocument/2006/relationships/hyperlink" Target="https://webbutiken.spsm.se/inkluderande-digital-utbildning/" TargetMode="External"/><Relationship Id="rId10" Type="http://schemas.openxmlformats.org/officeDocument/2006/relationships/image" Target="../media/image10.png"/><Relationship Id="rId4" Type="http://schemas.openxmlformats.org/officeDocument/2006/relationships/hyperlink" Target="https://webbutiken.spsm.se/professionellt-larande-for-likvardig-och-inkluderande-utbildning/"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DA02F4-9DD4-4CA2-9C62-B7C2ABB9948B}"/>
              </a:ext>
            </a:extLst>
          </p:cNvPr>
          <p:cNvSpPr>
            <a:spLocks noGrp="1"/>
          </p:cNvSpPr>
          <p:nvPr>
            <p:ph type="ctrTitle"/>
          </p:nvPr>
        </p:nvSpPr>
        <p:spPr/>
        <p:txBody>
          <a:bodyPr>
            <a:normAutofit fontScale="90000"/>
          </a:bodyPr>
          <a:lstStyle/>
          <a:p>
            <a:r>
              <a:rPr lang="sv-SE" sz="5400" i="1" dirty="0">
                <a:effectLst/>
                <a:latin typeface="Calibri" panose="020F0502020204030204" pitchFamily="34" charset="0"/>
                <a:ea typeface="Calibri" panose="020F0502020204030204" pitchFamily="34" charset="0"/>
              </a:rPr>
              <a:t>Hur kan samarbete mellan olika yrkesgrupper stödja barns och elevers lärande, utveckling och hälsa i en inkluderande verksamhet? </a:t>
            </a:r>
            <a:endParaRPr lang="sv-SE" sz="5400" dirty="0">
              <a:effectLst/>
              <a:latin typeface="Calibri" panose="020F0502020204030204" pitchFamily="34" charset="0"/>
              <a:ea typeface="Calibri" panose="020F0502020204030204" pitchFamily="34" charset="0"/>
            </a:endParaRPr>
          </a:p>
        </p:txBody>
      </p:sp>
      <p:sp>
        <p:nvSpPr>
          <p:cNvPr id="6" name="Underrubrik 5">
            <a:extLst>
              <a:ext uri="{FF2B5EF4-FFF2-40B4-BE49-F238E27FC236}">
                <a16:creationId xmlns:a16="http://schemas.microsoft.com/office/drawing/2014/main" id="{F5AAB59F-3DED-4EB9-8A6E-C0629270FB0B}"/>
              </a:ext>
            </a:extLst>
          </p:cNvPr>
          <p:cNvSpPr>
            <a:spLocks noGrp="1"/>
          </p:cNvSpPr>
          <p:nvPr>
            <p:ph type="subTitle" idx="1"/>
          </p:nvPr>
        </p:nvSpPr>
        <p:spPr/>
        <p:txBody>
          <a:bodyPr>
            <a:normAutofit/>
          </a:bodyPr>
          <a:lstStyle/>
          <a:p>
            <a:r>
              <a:rPr lang="sv-SE" dirty="0"/>
              <a:t>Elisabeth Högberg, Utredare SPSM och Representant </a:t>
            </a:r>
            <a:r>
              <a:rPr lang="sv-SE" dirty="0" err="1"/>
              <a:t>European</a:t>
            </a:r>
            <a:r>
              <a:rPr lang="sv-SE" dirty="0"/>
              <a:t> Agency </a:t>
            </a:r>
          </a:p>
          <a:p>
            <a:r>
              <a:rPr lang="sv-SE" dirty="0"/>
              <a:t>Joel Nutti Rutschman, Rådgivare SPSM</a:t>
            </a:r>
          </a:p>
        </p:txBody>
      </p:sp>
    </p:spTree>
    <p:extLst>
      <p:ext uri="{BB962C8B-B14F-4D97-AF65-F5344CB8AC3E}">
        <p14:creationId xmlns:p14="http://schemas.microsoft.com/office/powerpoint/2010/main" val="223508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Kontakt</a:t>
            </a:r>
            <a:endParaRPr lang="en-GB" dirty="0"/>
          </a:p>
        </p:txBody>
      </p:sp>
      <p:sp>
        <p:nvSpPr>
          <p:cNvPr id="3" name="Inhaltsplatzhalter 2"/>
          <p:cNvSpPr>
            <a:spLocks noGrp="1"/>
          </p:cNvSpPr>
          <p:nvPr>
            <p:ph idx="1"/>
          </p:nvPr>
        </p:nvSpPr>
        <p:spPr>
          <a:xfrm>
            <a:off x="2051222" y="2145363"/>
            <a:ext cx="9148798" cy="4352400"/>
          </a:xfrm>
        </p:spPr>
        <p:txBody>
          <a:bodyPr>
            <a:normAutofit/>
          </a:bodyPr>
          <a:lstStyle/>
          <a:p>
            <a:pPr marL="0" indent="0">
              <a:lnSpc>
                <a:spcPct val="90000"/>
              </a:lnSpc>
              <a:spcBef>
                <a:spcPts val="0"/>
              </a:spcBef>
              <a:buNone/>
            </a:pPr>
            <a:endParaRPr lang="en-GB" sz="2000" dirty="0">
              <a:solidFill>
                <a:schemeClr val="accent3">
                  <a:lumMod val="25000"/>
                </a:schemeClr>
              </a:solidFill>
              <a:hlinkClick r:id="rId3">
                <a:extLst>
                  <a:ext uri="{A12FA001-AC4F-418D-AE19-62706E023703}">
                    <ahyp:hlinkClr xmlns:ahyp="http://schemas.microsoft.com/office/drawing/2018/hyperlinkcolor" val="tx"/>
                  </a:ext>
                </a:extLst>
              </a:hlinkClick>
            </a:endParaRPr>
          </a:p>
          <a:p>
            <a:pPr marL="0" indent="0">
              <a:lnSpc>
                <a:spcPct val="90000"/>
              </a:lnSpc>
              <a:spcBef>
                <a:spcPts val="0"/>
              </a:spcBef>
              <a:buNone/>
            </a:pPr>
            <a:r>
              <a:rPr lang="en-GB" sz="2000" dirty="0">
                <a:solidFill>
                  <a:schemeClr val="accent1">
                    <a:lumMod val="50000"/>
                  </a:schemeClr>
                </a:solidFill>
                <a:hlinkClick r:id="rId4">
                  <a:extLst>
                    <a:ext uri="{A12FA001-AC4F-418D-AE19-62706E023703}">
                      <ahyp:hlinkClr xmlns:ahyp="http://schemas.microsoft.com/office/drawing/2018/hyperlinkcolor" val="tx"/>
                    </a:ext>
                  </a:extLst>
                </a:hlinkClick>
              </a:rPr>
              <a:t>elisabeth.hogberg@spsm.se</a:t>
            </a:r>
            <a:r>
              <a:rPr lang="en-GB" sz="2000" dirty="0">
                <a:solidFill>
                  <a:schemeClr val="accent1">
                    <a:lumMod val="50000"/>
                  </a:schemeClr>
                </a:solidFill>
              </a:rPr>
              <a:t> </a:t>
            </a:r>
            <a:r>
              <a:rPr lang="en-GB" sz="2000" dirty="0" err="1">
                <a:solidFill>
                  <a:schemeClr val="accent3">
                    <a:lumMod val="25000"/>
                  </a:schemeClr>
                </a:solidFill>
              </a:rPr>
              <a:t>Styrelsemedlem</a:t>
            </a:r>
            <a:r>
              <a:rPr lang="en-GB" sz="2000" dirty="0">
                <a:solidFill>
                  <a:schemeClr val="accent3">
                    <a:lumMod val="25000"/>
                  </a:schemeClr>
                </a:solidFill>
              </a:rPr>
              <a:t>, European Agency</a:t>
            </a:r>
            <a:endParaRPr lang="en-GB" sz="2000" dirty="0">
              <a:solidFill>
                <a:schemeClr val="accent3">
                  <a:lumMod val="25000"/>
                </a:schemeClr>
              </a:solidFill>
              <a:hlinkClick r:id="rId5">
                <a:extLst>
                  <a:ext uri="{A12FA001-AC4F-418D-AE19-62706E023703}">
                    <ahyp:hlinkClr xmlns:ahyp="http://schemas.microsoft.com/office/drawing/2018/hyperlinkcolor" val="tx"/>
                  </a:ext>
                </a:extLst>
              </a:hlinkClick>
            </a:endParaRPr>
          </a:p>
          <a:p>
            <a:pPr marL="0" indent="0" algn="l">
              <a:lnSpc>
                <a:spcPct val="90000"/>
              </a:lnSpc>
              <a:spcBef>
                <a:spcPts val="0"/>
              </a:spcBef>
              <a:buNone/>
            </a:pPr>
            <a:endParaRPr lang="en-GB" sz="2000" dirty="0">
              <a:solidFill>
                <a:schemeClr val="accent3">
                  <a:lumMod val="25000"/>
                </a:schemeClr>
              </a:solidFill>
              <a:hlinkClick r:id="rId5">
                <a:extLst>
                  <a:ext uri="{A12FA001-AC4F-418D-AE19-62706E023703}">
                    <ahyp:hlinkClr xmlns:ahyp="http://schemas.microsoft.com/office/drawing/2018/hyperlinkcolor" val="tx"/>
                  </a:ext>
                </a:extLst>
              </a:hlinkClick>
            </a:endParaRPr>
          </a:p>
          <a:p>
            <a:pPr marL="0" indent="0" algn="l">
              <a:lnSpc>
                <a:spcPct val="90000"/>
              </a:lnSpc>
              <a:spcBef>
                <a:spcPts val="0"/>
              </a:spcBef>
              <a:buNone/>
            </a:pPr>
            <a:endParaRPr lang="en-GB" sz="2000" dirty="0">
              <a:solidFill>
                <a:schemeClr val="accent3">
                  <a:lumMod val="25000"/>
                </a:schemeClr>
              </a:solidFill>
              <a:hlinkClick r:id="rId5">
                <a:extLst>
                  <a:ext uri="{A12FA001-AC4F-418D-AE19-62706E023703}">
                    <ahyp:hlinkClr xmlns:ahyp="http://schemas.microsoft.com/office/drawing/2018/hyperlinkcolor" val="tx"/>
                  </a:ext>
                </a:extLst>
              </a:hlinkClick>
            </a:endParaRPr>
          </a:p>
          <a:p>
            <a:pPr marL="0" indent="0" algn="l">
              <a:lnSpc>
                <a:spcPct val="90000"/>
              </a:lnSpc>
              <a:spcBef>
                <a:spcPts val="0"/>
              </a:spcBef>
              <a:buNone/>
            </a:pPr>
            <a:r>
              <a:rPr lang="en-GB" sz="2000" dirty="0">
                <a:solidFill>
                  <a:schemeClr val="accent3">
                    <a:lumMod val="25000"/>
                  </a:schemeClr>
                </a:solidFill>
                <a:hlinkClick r:id="rId5">
                  <a:extLst>
                    <a:ext uri="{A12FA001-AC4F-418D-AE19-62706E023703}">
                      <ahyp:hlinkClr xmlns:ahyp="http://schemas.microsoft.com/office/drawing/2018/hyperlinkcolor" val="tx"/>
                    </a:ext>
                  </a:extLst>
                </a:hlinkClick>
              </a:rPr>
              <a:t>Joel.rutschman@spsm.se</a:t>
            </a:r>
            <a:r>
              <a:rPr lang="en-GB" sz="2000" dirty="0">
                <a:solidFill>
                  <a:schemeClr val="accent3">
                    <a:lumMod val="25000"/>
                  </a:schemeClr>
                </a:solidFill>
              </a:rPr>
              <a:t>, </a:t>
            </a:r>
            <a:r>
              <a:rPr lang="en-GB" sz="2000" dirty="0" err="1">
                <a:solidFill>
                  <a:schemeClr val="accent3">
                    <a:lumMod val="25000"/>
                  </a:schemeClr>
                </a:solidFill>
              </a:rPr>
              <a:t>Rådgivare</a:t>
            </a:r>
            <a:endParaRPr lang="en-GB" sz="2000" dirty="0">
              <a:solidFill>
                <a:schemeClr val="accent3">
                  <a:lumMod val="25000"/>
                </a:schemeClr>
              </a:solidFill>
            </a:endParaRPr>
          </a:p>
          <a:p>
            <a:pPr marL="0" indent="0" algn="l">
              <a:lnSpc>
                <a:spcPct val="90000"/>
              </a:lnSpc>
              <a:spcBef>
                <a:spcPts val="0"/>
              </a:spcBef>
              <a:buNone/>
            </a:pPr>
            <a:endParaRPr lang="en-GB" sz="2000" dirty="0">
              <a:solidFill>
                <a:schemeClr val="accent3">
                  <a:lumMod val="25000"/>
                </a:schemeClr>
              </a:solidFill>
              <a:hlinkClick r:id="rId6">
                <a:extLst>
                  <a:ext uri="{A12FA001-AC4F-418D-AE19-62706E023703}">
                    <ahyp:hlinkClr xmlns:ahyp="http://schemas.microsoft.com/office/drawing/2018/hyperlinkcolor" val="tx"/>
                  </a:ext>
                </a:extLst>
              </a:hlinkClick>
            </a:endParaRPr>
          </a:p>
          <a:p>
            <a:pPr marL="0" indent="0" algn="l">
              <a:lnSpc>
                <a:spcPct val="90000"/>
              </a:lnSpc>
              <a:spcBef>
                <a:spcPts val="0"/>
              </a:spcBef>
              <a:buNone/>
            </a:pPr>
            <a:endParaRPr lang="en-GB" sz="2000" dirty="0">
              <a:solidFill>
                <a:schemeClr val="accent3">
                  <a:lumMod val="25000"/>
                </a:schemeClr>
              </a:solidFill>
              <a:hlinkClick r:id="rId6">
                <a:extLst>
                  <a:ext uri="{A12FA001-AC4F-418D-AE19-62706E023703}">
                    <ahyp:hlinkClr xmlns:ahyp="http://schemas.microsoft.com/office/drawing/2018/hyperlinkcolor" val="tx"/>
                  </a:ext>
                </a:extLst>
              </a:hlinkClick>
            </a:endParaRPr>
          </a:p>
        </p:txBody>
      </p:sp>
      <p:pic>
        <p:nvPicPr>
          <p:cNvPr id="8" name="Bildobjekt 7">
            <a:extLst>
              <a:ext uri="{FF2B5EF4-FFF2-40B4-BE49-F238E27FC236}">
                <a16:creationId xmlns:a16="http://schemas.microsoft.com/office/drawing/2014/main" id="{2524189A-53C9-4E56-81E2-725F5A2A2D33}"/>
              </a:ext>
            </a:extLst>
          </p:cNvPr>
          <p:cNvPicPr>
            <a:picLocks noChangeAspect="1"/>
          </p:cNvPicPr>
          <p:nvPr/>
        </p:nvPicPr>
        <p:blipFill rotWithShape="1">
          <a:blip r:embed="rId7"/>
          <a:srcRect l="9430" r="13641"/>
          <a:stretch/>
        </p:blipFill>
        <p:spPr>
          <a:xfrm>
            <a:off x="872630" y="3014714"/>
            <a:ext cx="827902" cy="828571"/>
          </a:xfrm>
          <a:prstGeom prst="rect">
            <a:avLst/>
          </a:prstGeom>
        </p:spPr>
      </p:pic>
      <p:pic>
        <p:nvPicPr>
          <p:cNvPr id="6" name="Bildobjekt 5">
            <a:extLst>
              <a:ext uri="{FF2B5EF4-FFF2-40B4-BE49-F238E27FC236}">
                <a16:creationId xmlns:a16="http://schemas.microsoft.com/office/drawing/2014/main" id="{7E5548E1-244E-4C27-A29E-EFEBBEF885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630" y="1999176"/>
            <a:ext cx="828571" cy="828571"/>
          </a:xfrm>
          <a:prstGeom prst="rect">
            <a:avLst/>
          </a:prstGeom>
        </p:spPr>
      </p:pic>
    </p:spTree>
    <p:extLst>
      <p:ext uri="{BB962C8B-B14F-4D97-AF65-F5344CB8AC3E}">
        <p14:creationId xmlns:p14="http://schemas.microsoft.com/office/powerpoint/2010/main" val="338538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5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42579F90-44B9-4825-8196-1D0ACA1E8A1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889" r="5889"/>
          <a:stretch/>
        </p:blipFill>
        <p:spPr>
          <a:xfrm>
            <a:off x="6200775" y="647700"/>
            <a:ext cx="5200650" cy="5800725"/>
          </a:xfrm>
        </p:spPr>
      </p:pic>
      <p:sp>
        <p:nvSpPr>
          <p:cNvPr id="3" name="Rubrik 2">
            <a:extLst>
              <a:ext uri="{FF2B5EF4-FFF2-40B4-BE49-F238E27FC236}">
                <a16:creationId xmlns:a16="http://schemas.microsoft.com/office/drawing/2014/main" id="{5EBC10C8-685D-4FF2-88EB-4E5D3C994FC6}"/>
              </a:ext>
            </a:extLst>
          </p:cNvPr>
          <p:cNvSpPr>
            <a:spLocks noGrp="1"/>
          </p:cNvSpPr>
          <p:nvPr>
            <p:ph type="ctrTitle"/>
          </p:nvPr>
        </p:nvSpPr>
        <p:spPr/>
        <p:txBody>
          <a:bodyPr/>
          <a:lstStyle/>
          <a:p>
            <a:r>
              <a:rPr lang="sv-SE" dirty="0" err="1">
                <a:solidFill>
                  <a:schemeClr val="accent2">
                    <a:lumMod val="75000"/>
                  </a:schemeClr>
                </a:solidFill>
                <a:hlinkClick r:id="rId4">
                  <a:extLst>
                    <a:ext uri="{A12FA001-AC4F-418D-AE19-62706E023703}">
                      <ahyp:hlinkClr xmlns:ahyp="http://schemas.microsoft.com/office/drawing/2018/hyperlinkcolor" val="tx"/>
                    </a:ext>
                  </a:extLst>
                </a:hlinkClick>
              </a:rPr>
              <a:t>European</a:t>
            </a:r>
            <a:r>
              <a:rPr lang="sv-SE" dirty="0">
                <a:solidFill>
                  <a:schemeClr val="accent2">
                    <a:lumMod val="75000"/>
                  </a:schemeClr>
                </a:solidFill>
                <a:hlinkClick r:id="rId4">
                  <a:extLst>
                    <a:ext uri="{A12FA001-AC4F-418D-AE19-62706E023703}">
                      <ahyp:hlinkClr xmlns:ahyp="http://schemas.microsoft.com/office/drawing/2018/hyperlinkcolor" val="tx"/>
                    </a:ext>
                  </a:extLst>
                </a:hlinkClick>
              </a:rPr>
              <a:t> Agency</a:t>
            </a:r>
            <a:r>
              <a:rPr lang="sv-SE" dirty="0">
                <a:solidFill>
                  <a:schemeClr val="accent2">
                    <a:lumMod val="75000"/>
                  </a:schemeClr>
                </a:solidFill>
              </a:rPr>
              <a:t> for Special </a:t>
            </a:r>
            <a:r>
              <a:rPr lang="sv-SE" dirty="0" err="1">
                <a:solidFill>
                  <a:schemeClr val="accent2">
                    <a:lumMod val="75000"/>
                  </a:schemeClr>
                </a:solidFill>
              </a:rPr>
              <a:t>Needs</a:t>
            </a:r>
            <a:r>
              <a:rPr lang="sv-SE" dirty="0">
                <a:solidFill>
                  <a:schemeClr val="accent2">
                    <a:lumMod val="75000"/>
                  </a:schemeClr>
                </a:solidFill>
              </a:rPr>
              <a:t> and </a:t>
            </a:r>
            <a:r>
              <a:rPr lang="sv-SE" dirty="0" err="1">
                <a:solidFill>
                  <a:schemeClr val="accent2">
                    <a:lumMod val="75000"/>
                  </a:schemeClr>
                </a:solidFill>
              </a:rPr>
              <a:t>Inclusive</a:t>
            </a:r>
            <a:r>
              <a:rPr lang="sv-SE" dirty="0">
                <a:solidFill>
                  <a:schemeClr val="accent2">
                    <a:lumMod val="75000"/>
                  </a:schemeClr>
                </a:solidFill>
              </a:rPr>
              <a:t> </a:t>
            </a:r>
            <a:r>
              <a:rPr lang="sv-SE" dirty="0" err="1">
                <a:solidFill>
                  <a:schemeClr val="accent2">
                    <a:lumMod val="75000"/>
                  </a:schemeClr>
                </a:solidFill>
              </a:rPr>
              <a:t>Education</a:t>
            </a:r>
            <a:endParaRPr lang="sv-SE" dirty="0">
              <a:solidFill>
                <a:schemeClr val="accent2">
                  <a:lumMod val="75000"/>
                </a:schemeClr>
              </a:solidFill>
            </a:endParaRPr>
          </a:p>
        </p:txBody>
      </p:sp>
      <p:sp>
        <p:nvSpPr>
          <p:cNvPr id="4" name="Underrubrik 3">
            <a:extLst>
              <a:ext uri="{FF2B5EF4-FFF2-40B4-BE49-F238E27FC236}">
                <a16:creationId xmlns:a16="http://schemas.microsoft.com/office/drawing/2014/main" id="{4AC972CF-3EAA-4CF3-8686-DC140D827332}"/>
              </a:ext>
            </a:extLst>
          </p:cNvPr>
          <p:cNvSpPr>
            <a:spLocks noGrp="1"/>
          </p:cNvSpPr>
          <p:nvPr>
            <p:ph type="subTitle" idx="1"/>
          </p:nvPr>
        </p:nvSpPr>
        <p:spPr>
          <a:xfrm>
            <a:off x="666750" y="2677481"/>
            <a:ext cx="5295900" cy="2893203"/>
          </a:xfrm>
        </p:spPr>
        <p:txBody>
          <a:bodyPr>
            <a:normAutofit/>
          </a:bodyPr>
          <a:lstStyle/>
          <a:p>
            <a:r>
              <a:rPr lang="sv-SE" dirty="0"/>
              <a:t>Grundades 1996 efter Salamancadeklarationen </a:t>
            </a:r>
          </a:p>
          <a:p>
            <a:r>
              <a:rPr lang="sv-SE" dirty="0"/>
              <a:t>31 medlemsländer</a:t>
            </a:r>
          </a:p>
          <a:p>
            <a:r>
              <a:rPr lang="sv-SE" sz="1800" i="1" dirty="0"/>
              <a:t>”Visionen för inkluderande utbildningssystem är att säkerställa att </a:t>
            </a:r>
            <a:r>
              <a:rPr lang="sv-SE" sz="1800" b="1" i="1" dirty="0"/>
              <a:t>alla elever </a:t>
            </a:r>
            <a:r>
              <a:rPr lang="sv-SE" sz="1800" i="1" dirty="0"/>
              <a:t>i alla åldrar ges meningsfulla utbildningsmöjligheter av hög kvalitet i sitt lokala samhälle, tillsammans med sina vänner och kamrater.”</a:t>
            </a:r>
          </a:p>
          <a:p>
            <a:endParaRPr lang="sv-SE" dirty="0"/>
          </a:p>
        </p:txBody>
      </p:sp>
    </p:spTree>
    <p:extLst>
      <p:ext uri="{BB962C8B-B14F-4D97-AF65-F5344CB8AC3E}">
        <p14:creationId xmlns:p14="http://schemas.microsoft.com/office/powerpoint/2010/main" val="421562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A68065-8F8E-456E-A8F7-B581F061A653}"/>
              </a:ext>
            </a:extLst>
          </p:cNvPr>
          <p:cNvSpPr>
            <a:spLocks noGrp="1"/>
          </p:cNvSpPr>
          <p:nvPr>
            <p:ph type="title"/>
          </p:nvPr>
        </p:nvSpPr>
        <p:spPr>
          <a:xfrm>
            <a:off x="684422" y="552850"/>
            <a:ext cx="10515600" cy="1086170"/>
          </a:xfrm>
        </p:spPr>
        <p:txBody>
          <a:bodyPr/>
          <a:lstStyle/>
          <a:p>
            <a:r>
              <a:rPr lang="sv-SE" dirty="0"/>
              <a:t>Ett samarbete mellan Skolsverige och European Agency</a:t>
            </a:r>
          </a:p>
        </p:txBody>
      </p:sp>
      <p:pic>
        <p:nvPicPr>
          <p:cNvPr id="4" name="Platshållare för innehåll 3">
            <a:extLst>
              <a:ext uri="{FF2B5EF4-FFF2-40B4-BE49-F238E27FC236}">
                <a16:creationId xmlns:a16="http://schemas.microsoft.com/office/drawing/2014/main" id="{E28F4243-BEA4-4094-8311-FA4A287898FE}"/>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4378" y="1767840"/>
            <a:ext cx="10208043" cy="4826000"/>
          </a:xfrm>
          <a:prstGeom prst="rect">
            <a:avLst/>
          </a:prstGeom>
        </p:spPr>
      </p:pic>
      <p:sp>
        <p:nvSpPr>
          <p:cNvPr id="3" name="AutoShape 2" descr="Home">
            <a:extLst>
              <a:ext uri="{FF2B5EF4-FFF2-40B4-BE49-F238E27FC236}">
                <a16:creationId xmlns:a16="http://schemas.microsoft.com/office/drawing/2014/main" id="{4A9BE3FA-482B-43A3-9C6B-26F92CED04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AutoShape 4" descr="Home">
            <a:extLst>
              <a:ext uri="{FF2B5EF4-FFF2-40B4-BE49-F238E27FC236}">
                <a16:creationId xmlns:a16="http://schemas.microsoft.com/office/drawing/2014/main" id="{86202EAA-385A-4C3C-9D04-5F75B47EF30D}"/>
              </a:ext>
            </a:extLst>
          </p:cNvPr>
          <p:cNvSpPr>
            <a:spLocks noChangeAspect="1" noChangeArrowheads="1"/>
          </p:cNvSpPr>
          <p:nvPr/>
        </p:nvSpPr>
        <p:spPr bwMode="auto">
          <a:xfrm>
            <a:off x="8890000" y="2189480"/>
            <a:ext cx="1696720" cy="1696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7" name="Bildobjekt 6">
            <a:extLst>
              <a:ext uri="{FF2B5EF4-FFF2-40B4-BE49-F238E27FC236}">
                <a16:creationId xmlns:a16="http://schemas.microsoft.com/office/drawing/2014/main" id="{F22916F7-39E8-46CA-8C20-97F8BF8F44C2}"/>
              </a:ext>
            </a:extLst>
          </p:cNvPr>
          <p:cNvPicPr>
            <a:picLocks noChangeAspect="1"/>
          </p:cNvPicPr>
          <p:nvPr/>
        </p:nvPicPr>
        <p:blipFill>
          <a:blip r:embed="rId4"/>
          <a:stretch>
            <a:fillRect/>
          </a:stretch>
        </p:blipFill>
        <p:spPr>
          <a:xfrm>
            <a:off x="8407370" y="4015020"/>
            <a:ext cx="2792652" cy="397688"/>
          </a:xfrm>
          <a:prstGeom prst="rect">
            <a:avLst/>
          </a:prstGeom>
          <a:ln>
            <a:solidFill>
              <a:schemeClr val="tx1"/>
            </a:solidFill>
          </a:ln>
        </p:spPr>
      </p:pic>
      <p:sp>
        <p:nvSpPr>
          <p:cNvPr id="8" name="Rektangel 7">
            <a:extLst>
              <a:ext uri="{FF2B5EF4-FFF2-40B4-BE49-F238E27FC236}">
                <a16:creationId xmlns:a16="http://schemas.microsoft.com/office/drawing/2014/main" id="{BF7E460F-B931-45E6-AD23-9E169F7E0095}"/>
              </a:ext>
            </a:extLst>
          </p:cNvPr>
          <p:cNvSpPr/>
          <p:nvPr/>
        </p:nvSpPr>
        <p:spPr>
          <a:xfrm>
            <a:off x="1079064" y="4100646"/>
            <a:ext cx="831600" cy="831308"/>
          </a:xfrm>
          <a:prstGeom prst="rect">
            <a:avLst/>
          </a:prstGeom>
          <a:blipFill>
            <a:blip r:embed="rId5">
              <a:extLst>
                <a:ext uri="{28A0092B-C50C-407E-A947-70E740481C1C}">
                  <a14:useLocalDpi xmlns:a14="http://schemas.microsoft.com/office/drawing/2010/main" val="0"/>
                </a:ext>
              </a:extLst>
            </a:blip>
            <a:srcRect/>
            <a:stretch>
              <a:fillRect l="-25000" r="-2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2867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BFB4CD-A7FC-45A9-96FA-E5F6F1657FE7}"/>
              </a:ext>
            </a:extLst>
          </p:cNvPr>
          <p:cNvSpPr>
            <a:spLocks noGrp="1"/>
          </p:cNvSpPr>
          <p:nvPr>
            <p:ph type="title"/>
          </p:nvPr>
        </p:nvSpPr>
        <p:spPr/>
        <p:txBody>
          <a:bodyPr/>
          <a:lstStyle/>
          <a:p>
            <a:pPr algn="l"/>
            <a:r>
              <a:rPr lang="sv-SE" b="0" i="0" dirty="0">
                <a:effectLst/>
                <a:latin typeface="SPSM-Serif"/>
              </a:rPr>
              <a:t>Ny rapportserie med internationell kunskap utifrån en svensk kontext</a:t>
            </a:r>
          </a:p>
        </p:txBody>
      </p:sp>
      <p:sp>
        <p:nvSpPr>
          <p:cNvPr id="4" name="Platshållare för innehåll 3">
            <a:extLst>
              <a:ext uri="{FF2B5EF4-FFF2-40B4-BE49-F238E27FC236}">
                <a16:creationId xmlns:a16="http://schemas.microsoft.com/office/drawing/2014/main" id="{0FB2045C-E7BC-4E37-BDD0-5F92D441158B}"/>
              </a:ext>
            </a:extLst>
          </p:cNvPr>
          <p:cNvSpPr>
            <a:spLocks noGrp="1"/>
          </p:cNvSpPr>
          <p:nvPr>
            <p:ph sz="half" idx="1"/>
          </p:nvPr>
        </p:nvSpPr>
        <p:spPr/>
        <p:txBody>
          <a:bodyPr>
            <a:normAutofit fontScale="85000" lnSpcReduction="10000"/>
          </a:bodyPr>
          <a:lstStyle/>
          <a:p>
            <a:r>
              <a:rPr lang="sv-SE" sz="1900" i="0" dirty="0">
                <a:solidFill>
                  <a:srgbClr val="000000"/>
                </a:solidFill>
                <a:effectLst/>
                <a:latin typeface="Arial" panose="020B0604020202020204" pitchFamily="34" charset="0"/>
              </a:rPr>
              <a:t>SPSM har tagit fram en helt ny serie rapporter där vi sammanfattar de viktigaste slutsatserna från projekt vi genomför tillsammans med det europeiska nätverket </a:t>
            </a:r>
            <a:r>
              <a:rPr lang="sv-SE" sz="1900" i="0" dirty="0" err="1">
                <a:solidFill>
                  <a:srgbClr val="000000"/>
                </a:solidFill>
                <a:effectLst/>
                <a:latin typeface="Arial" panose="020B0604020202020204" pitchFamily="34" charset="0"/>
              </a:rPr>
              <a:t>European</a:t>
            </a:r>
            <a:r>
              <a:rPr lang="sv-SE" sz="1900" i="0" dirty="0">
                <a:solidFill>
                  <a:srgbClr val="000000"/>
                </a:solidFill>
                <a:effectLst/>
                <a:latin typeface="Arial" panose="020B0604020202020204" pitchFamily="34" charset="0"/>
              </a:rPr>
              <a:t> Agency. Här får </a:t>
            </a:r>
            <a:r>
              <a:rPr lang="sv-SE" sz="1900" dirty="0">
                <a:solidFill>
                  <a:srgbClr val="000000"/>
                </a:solidFill>
                <a:latin typeface="Arial" panose="020B0604020202020204" pitchFamily="34" charset="0"/>
              </a:rPr>
              <a:t>man</a:t>
            </a:r>
            <a:r>
              <a:rPr lang="sv-SE" sz="1900" i="0" dirty="0">
                <a:solidFill>
                  <a:srgbClr val="000000"/>
                </a:solidFill>
                <a:effectLst/>
                <a:latin typeface="Arial" panose="020B0604020202020204" pitchFamily="34" charset="0"/>
              </a:rPr>
              <a:t> internationella kunskapsunderlag med koppling till det svenska skolväsendet.</a:t>
            </a:r>
          </a:p>
          <a:p>
            <a:pPr algn="l"/>
            <a:r>
              <a:rPr lang="sv-SE" sz="1900" b="0" i="0" dirty="0">
                <a:solidFill>
                  <a:srgbClr val="000000"/>
                </a:solidFill>
                <a:effectLst/>
                <a:latin typeface="Arial" panose="020B0604020202020204" pitchFamily="34" charset="0"/>
              </a:rPr>
              <a:t>Rapporterna som finns i dag ligger i </a:t>
            </a:r>
            <a:r>
              <a:rPr lang="sv-SE" sz="1900" b="0" i="0" dirty="0" err="1">
                <a:solidFill>
                  <a:srgbClr val="000000"/>
                </a:solidFill>
                <a:effectLst/>
                <a:latin typeface="Arial" panose="020B0604020202020204" pitchFamily="34" charset="0"/>
              </a:rPr>
              <a:t>SPSM:s</a:t>
            </a:r>
            <a:r>
              <a:rPr lang="sv-SE" sz="1900" b="0" i="0" dirty="0">
                <a:solidFill>
                  <a:srgbClr val="000000"/>
                </a:solidFill>
                <a:effectLst/>
                <a:latin typeface="Arial" panose="020B0604020202020204" pitchFamily="34" charset="0"/>
              </a:rPr>
              <a:t> webbutik:</a:t>
            </a:r>
          </a:p>
          <a:p>
            <a:pPr lvl="1"/>
            <a:r>
              <a:rPr lang="sv-SE" sz="1700" b="0" i="0" u="sng" dirty="0">
                <a:solidFill>
                  <a:srgbClr val="000000"/>
                </a:solidFill>
                <a:effectLst/>
                <a:latin typeface="Arial" panose="020B0604020202020204" pitchFamily="34" charset="0"/>
                <a:hlinkClick r:id="rId3"/>
              </a:rPr>
              <a:t>Skolledarskap för inkluderande och likvärdig utbildning.</a:t>
            </a:r>
            <a:endParaRPr lang="sv-SE" sz="1700" b="0" i="0" dirty="0">
              <a:solidFill>
                <a:srgbClr val="000000"/>
              </a:solidFill>
              <a:effectLst/>
              <a:latin typeface="Arial" panose="020B0604020202020204" pitchFamily="34" charset="0"/>
            </a:endParaRPr>
          </a:p>
          <a:p>
            <a:pPr lvl="1"/>
            <a:r>
              <a:rPr lang="sv-SE" sz="1700" b="0" i="0" u="sng" dirty="0">
                <a:solidFill>
                  <a:srgbClr val="000000"/>
                </a:solidFill>
                <a:effectLst/>
                <a:latin typeface="Arial" panose="020B0604020202020204" pitchFamily="34" charset="0"/>
                <a:hlinkClick r:id="rId4"/>
              </a:rPr>
              <a:t>Professionellt lärande för likvärdig och inkluderande utbildning.</a:t>
            </a:r>
            <a:endParaRPr lang="sv-SE" sz="1700" b="0" i="0" dirty="0">
              <a:solidFill>
                <a:srgbClr val="000000"/>
              </a:solidFill>
              <a:effectLst/>
              <a:latin typeface="Arial" panose="020B0604020202020204" pitchFamily="34" charset="0"/>
            </a:endParaRPr>
          </a:p>
          <a:p>
            <a:pPr lvl="1"/>
            <a:r>
              <a:rPr lang="sv-SE" sz="1700" b="0" i="0" u="sng"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Inkluderande digital utbildning.</a:t>
            </a:r>
            <a:endParaRPr lang="sv-SE" sz="1700" b="0" i="0" u="sng" dirty="0">
              <a:solidFill>
                <a:srgbClr val="0070C0"/>
              </a:solidFill>
              <a:effectLst/>
              <a:latin typeface="Arial" panose="020B0604020202020204" pitchFamily="34" charset="0"/>
            </a:endParaRPr>
          </a:p>
          <a:p>
            <a:pPr lvl="1"/>
            <a:r>
              <a:rPr lang="sv-SE" sz="1700" b="0" i="0" u="sng" dirty="0">
                <a:solidFill>
                  <a:schemeClr val="accent3">
                    <a:lumMod val="50000"/>
                  </a:schemeClr>
                </a:solidFill>
                <a:effectLst/>
                <a:latin typeface="Arial" panose="020B0604020202020204" pitchFamily="34" charset="0"/>
                <a:hlinkClick r:id="rId6">
                  <a:extLst>
                    <a:ext uri="{A12FA001-AC4F-418D-AE19-62706E023703}">
                      <ahyp:hlinkClr xmlns:ahyp="http://schemas.microsoft.com/office/drawing/2018/hyperlinkcolor" val="tx"/>
                    </a:ext>
                  </a:extLst>
                </a:hlinkClick>
              </a:rPr>
              <a:t>Tvärprofessionella insatser för inkluderande utbildning.</a:t>
            </a:r>
            <a:endParaRPr lang="sv-SE" sz="1700" b="0" i="0" dirty="0">
              <a:solidFill>
                <a:schemeClr val="accent3">
                  <a:lumMod val="50000"/>
                </a:schemeClr>
              </a:solidFill>
              <a:effectLst/>
              <a:latin typeface="Arial" panose="020B0604020202020204" pitchFamily="34" charset="0"/>
            </a:endParaRPr>
          </a:p>
          <a:p>
            <a:endParaRPr lang="sv-SE" dirty="0"/>
          </a:p>
        </p:txBody>
      </p:sp>
      <p:pic>
        <p:nvPicPr>
          <p:cNvPr id="6" name="Platshållare för innehåll 5">
            <a:extLst>
              <a:ext uri="{FF2B5EF4-FFF2-40B4-BE49-F238E27FC236}">
                <a16:creationId xmlns:a16="http://schemas.microsoft.com/office/drawing/2014/main" id="{1C2AFFB3-F2D8-4F9F-80E4-81A68F43D8E9}"/>
              </a:ext>
            </a:extLst>
          </p:cNvPr>
          <p:cNvPicPr>
            <a:picLocks noGrp="1" noChangeAspect="1"/>
          </p:cNvPicPr>
          <p:nvPr>
            <p:ph sz="half" idx="2"/>
          </p:nvPr>
        </p:nvPicPr>
        <p:blipFill>
          <a:blip r:embed="rId7"/>
          <a:stretch>
            <a:fillRect/>
          </a:stretch>
        </p:blipFill>
        <p:spPr>
          <a:xfrm>
            <a:off x="8461061" y="1586097"/>
            <a:ext cx="2029601" cy="2914852"/>
          </a:xfrm>
          <a:prstGeom prst="rect">
            <a:avLst/>
          </a:prstGeom>
          <a:ln w="57150">
            <a:solidFill>
              <a:schemeClr val="tx1"/>
            </a:solidFill>
          </a:ln>
        </p:spPr>
      </p:pic>
      <p:pic>
        <p:nvPicPr>
          <p:cNvPr id="8" name="Bildobjekt 7">
            <a:extLst>
              <a:ext uri="{FF2B5EF4-FFF2-40B4-BE49-F238E27FC236}">
                <a16:creationId xmlns:a16="http://schemas.microsoft.com/office/drawing/2014/main" id="{8EF0CF63-6586-4E9C-818E-E6E1FC380BDB}"/>
              </a:ext>
            </a:extLst>
          </p:cNvPr>
          <p:cNvPicPr>
            <a:picLocks noChangeAspect="1"/>
          </p:cNvPicPr>
          <p:nvPr/>
        </p:nvPicPr>
        <p:blipFill>
          <a:blip r:embed="rId8"/>
          <a:stretch>
            <a:fillRect/>
          </a:stretch>
        </p:blipFill>
        <p:spPr>
          <a:xfrm>
            <a:off x="8301173" y="4872420"/>
            <a:ext cx="1144822" cy="1624518"/>
          </a:xfrm>
          <a:prstGeom prst="rect">
            <a:avLst/>
          </a:prstGeom>
        </p:spPr>
      </p:pic>
      <p:pic>
        <p:nvPicPr>
          <p:cNvPr id="10" name="Bildobjekt 9">
            <a:extLst>
              <a:ext uri="{FF2B5EF4-FFF2-40B4-BE49-F238E27FC236}">
                <a16:creationId xmlns:a16="http://schemas.microsoft.com/office/drawing/2014/main" id="{D7C8EBC4-BD8A-48BD-8289-FCBA8E0A9032}"/>
              </a:ext>
            </a:extLst>
          </p:cNvPr>
          <p:cNvPicPr>
            <a:picLocks noChangeAspect="1"/>
          </p:cNvPicPr>
          <p:nvPr/>
        </p:nvPicPr>
        <p:blipFill>
          <a:blip r:embed="rId9"/>
          <a:stretch>
            <a:fillRect/>
          </a:stretch>
        </p:blipFill>
        <p:spPr>
          <a:xfrm>
            <a:off x="7003106" y="4857630"/>
            <a:ext cx="1144821" cy="1654097"/>
          </a:xfrm>
          <a:prstGeom prst="rect">
            <a:avLst/>
          </a:prstGeom>
        </p:spPr>
      </p:pic>
      <p:pic>
        <p:nvPicPr>
          <p:cNvPr id="7" name="Platshållare för innehåll 5">
            <a:extLst>
              <a:ext uri="{FF2B5EF4-FFF2-40B4-BE49-F238E27FC236}">
                <a16:creationId xmlns:a16="http://schemas.microsoft.com/office/drawing/2014/main" id="{334DF466-D895-4162-9912-1043B20F5C8A}"/>
              </a:ext>
            </a:extLst>
          </p:cNvPr>
          <p:cNvPicPr>
            <a:picLocks noChangeAspect="1"/>
          </p:cNvPicPr>
          <p:nvPr/>
        </p:nvPicPr>
        <p:blipFill>
          <a:blip r:embed="rId7"/>
          <a:stretch>
            <a:fillRect/>
          </a:stretch>
        </p:blipFill>
        <p:spPr>
          <a:xfrm>
            <a:off x="10959031" y="4912530"/>
            <a:ext cx="1075288" cy="1544296"/>
          </a:xfrm>
          <a:prstGeom prst="rect">
            <a:avLst/>
          </a:prstGeom>
          <a:ln w="57150">
            <a:solidFill>
              <a:schemeClr val="tx1"/>
            </a:solidFill>
          </a:ln>
        </p:spPr>
      </p:pic>
      <p:pic>
        <p:nvPicPr>
          <p:cNvPr id="5" name="Bildobjekt 4">
            <a:extLst>
              <a:ext uri="{FF2B5EF4-FFF2-40B4-BE49-F238E27FC236}">
                <a16:creationId xmlns:a16="http://schemas.microsoft.com/office/drawing/2014/main" id="{E68BF2DA-8732-4C66-AB24-8EEA1C936B00}"/>
              </a:ext>
            </a:extLst>
          </p:cNvPr>
          <p:cNvPicPr>
            <a:picLocks noChangeAspect="1"/>
          </p:cNvPicPr>
          <p:nvPr/>
        </p:nvPicPr>
        <p:blipFill>
          <a:blip r:embed="rId10"/>
          <a:stretch>
            <a:fillRect/>
          </a:stretch>
        </p:blipFill>
        <p:spPr>
          <a:xfrm>
            <a:off x="9611244" y="4848962"/>
            <a:ext cx="1182538" cy="1671432"/>
          </a:xfrm>
          <a:prstGeom prst="rect">
            <a:avLst/>
          </a:prstGeom>
        </p:spPr>
      </p:pic>
    </p:spTree>
    <p:extLst>
      <p:ext uri="{BB962C8B-B14F-4D97-AF65-F5344CB8AC3E}">
        <p14:creationId xmlns:p14="http://schemas.microsoft.com/office/powerpoint/2010/main" val="127694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F521936-1DDC-4323-B932-17C1E4248E89}"/>
              </a:ext>
            </a:extLst>
          </p:cNvPr>
          <p:cNvPicPr>
            <a:picLocks noChangeAspect="1"/>
          </p:cNvPicPr>
          <p:nvPr/>
        </p:nvPicPr>
        <p:blipFill>
          <a:blip r:embed="rId3"/>
          <a:stretch>
            <a:fillRect/>
          </a:stretch>
        </p:blipFill>
        <p:spPr>
          <a:xfrm>
            <a:off x="3864087" y="1002148"/>
            <a:ext cx="3696720" cy="5191568"/>
          </a:xfrm>
          <a:prstGeom prst="rect">
            <a:avLst/>
          </a:prstGeom>
        </p:spPr>
      </p:pic>
      <p:sp>
        <p:nvSpPr>
          <p:cNvPr id="9" name="Pratbubbla: rektangel med rundade hörn 8">
            <a:extLst>
              <a:ext uri="{FF2B5EF4-FFF2-40B4-BE49-F238E27FC236}">
                <a16:creationId xmlns:a16="http://schemas.microsoft.com/office/drawing/2014/main" id="{24C1CCA7-557F-4E5B-A0F4-EDC9C199922C}"/>
              </a:ext>
            </a:extLst>
          </p:cNvPr>
          <p:cNvSpPr/>
          <p:nvPr/>
        </p:nvSpPr>
        <p:spPr>
          <a:xfrm>
            <a:off x="284585" y="1539240"/>
            <a:ext cx="2997200" cy="2976880"/>
          </a:xfrm>
          <a:prstGeom prst="wedgeRoundRectCallout">
            <a:avLst>
              <a:gd name="adj1" fmla="val 62289"/>
              <a:gd name="adj2" fmla="val -631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b="1" dirty="0"/>
              <a:t>Definition av tvärprofessionella insatser: </a:t>
            </a:r>
            <a:r>
              <a:rPr lang="sv-SE" dirty="0"/>
              <a:t>Samarbete som sker mellan olika yrkesgrupper i skolan, men även utanför skolan, för att stödja barn och elevers lärande, utveckling och hälsa </a:t>
            </a:r>
          </a:p>
        </p:txBody>
      </p:sp>
      <p:sp>
        <p:nvSpPr>
          <p:cNvPr id="10" name="Pratbubbla: rektangel med rundade hörn 9">
            <a:extLst>
              <a:ext uri="{FF2B5EF4-FFF2-40B4-BE49-F238E27FC236}">
                <a16:creationId xmlns:a16="http://schemas.microsoft.com/office/drawing/2014/main" id="{8DDEBF63-B88D-45EB-8B78-43C1D80C6EA4}"/>
              </a:ext>
            </a:extLst>
          </p:cNvPr>
          <p:cNvSpPr/>
          <p:nvPr/>
        </p:nvSpPr>
        <p:spPr>
          <a:xfrm>
            <a:off x="8011134" y="1002148"/>
            <a:ext cx="2997200" cy="1513840"/>
          </a:xfrm>
          <a:prstGeom prst="wedgeRoundRectCallout">
            <a:avLst>
              <a:gd name="adj1" fmla="val -60664"/>
              <a:gd name="adj2" fmla="val 3639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b="1" dirty="0"/>
              <a:t>Målgrupp: </a:t>
            </a:r>
            <a:r>
              <a:rPr lang="sv-SE" dirty="0"/>
              <a:t>Beslutsfattare, lärare och andra yrkesgrupper</a:t>
            </a:r>
          </a:p>
        </p:txBody>
      </p:sp>
      <p:sp>
        <p:nvSpPr>
          <p:cNvPr id="11" name="Pratbubbla: rektangel med rundade hörn 10">
            <a:extLst>
              <a:ext uri="{FF2B5EF4-FFF2-40B4-BE49-F238E27FC236}">
                <a16:creationId xmlns:a16="http://schemas.microsoft.com/office/drawing/2014/main" id="{EA577913-F0ED-4336-A123-729402C02BEB}"/>
              </a:ext>
            </a:extLst>
          </p:cNvPr>
          <p:cNvSpPr/>
          <p:nvPr/>
        </p:nvSpPr>
        <p:spPr>
          <a:xfrm>
            <a:off x="8011134" y="3759200"/>
            <a:ext cx="2997200" cy="1513840"/>
          </a:xfrm>
          <a:prstGeom prst="wedgeRoundRectCallout">
            <a:avLst>
              <a:gd name="adj1" fmla="val -59308"/>
              <a:gd name="adj2" fmla="val -3877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b="1" dirty="0"/>
              <a:t>Syfte: </a:t>
            </a:r>
            <a:r>
              <a:rPr lang="sv-SE" dirty="0"/>
              <a:t>Stöd att utveckla de tvärprofessionella insatserna</a:t>
            </a:r>
          </a:p>
        </p:txBody>
      </p:sp>
    </p:spTree>
    <p:extLst>
      <p:ext uri="{BB962C8B-B14F-4D97-AF65-F5344CB8AC3E}">
        <p14:creationId xmlns:p14="http://schemas.microsoft.com/office/powerpoint/2010/main" val="266370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nkebubbla: moln 2">
            <a:extLst>
              <a:ext uri="{FF2B5EF4-FFF2-40B4-BE49-F238E27FC236}">
                <a16:creationId xmlns:a16="http://schemas.microsoft.com/office/drawing/2014/main" id="{CFB9F8AD-B977-4FA0-9DE9-19849F5E551B}"/>
              </a:ext>
            </a:extLst>
          </p:cNvPr>
          <p:cNvSpPr/>
          <p:nvPr/>
        </p:nvSpPr>
        <p:spPr>
          <a:xfrm>
            <a:off x="1571910" y="1116412"/>
            <a:ext cx="8905940" cy="4469547"/>
          </a:xfrm>
          <a:prstGeom prst="cloudCallout">
            <a:avLst>
              <a:gd name="adj1" fmla="val -47700"/>
              <a:gd name="adj2" fmla="val 61102"/>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682475B4-83EF-4A96-BF90-6F13FA93BA88}"/>
              </a:ext>
            </a:extLst>
          </p:cNvPr>
          <p:cNvSpPr>
            <a:spLocks noGrp="1"/>
          </p:cNvSpPr>
          <p:nvPr>
            <p:ph type="title"/>
          </p:nvPr>
        </p:nvSpPr>
        <p:spPr/>
        <p:txBody>
          <a:bodyPr/>
          <a:lstStyle/>
          <a:p>
            <a:r>
              <a:rPr lang="sv-SE" dirty="0"/>
              <a:t>”Kim”</a:t>
            </a:r>
          </a:p>
        </p:txBody>
      </p:sp>
    </p:spTree>
    <p:extLst>
      <p:ext uri="{BB962C8B-B14F-4D97-AF65-F5344CB8AC3E}">
        <p14:creationId xmlns:p14="http://schemas.microsoft.com/office/powerpoint/2010/main" val="193816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 26">
            <a:extLst>
              <a:ext uri="{FF2B5EF4-FFF2-40B4-BE49-F238E27FC236}">
                <a16:creationId xmlns:a16="http://schemas.microsoft.com/office/drawing/2014/main" id="{9A709F0F-5D17-40D0-865F-9E67AB045EBB}"/>
              </a:ext>
            </a:extLst>
          </p:cNvPr>
          <p:cNvGrpSpPr/>
          <p:nvPr/>
        </p:nvGrpSpPr>
        <p:grpSpPr>
          <a:xfrm>
            <a:off x="684422" y="5298405"/>
            <a:ext cx="11004944" cy="683579"/>
            <a:chOff x="694865" y="2592281"/>
            <a:chExt cx="11004944" cy="683579"/>
          </a:xfrm>
          <a:solidFill>
            <a:schemeClr val="accent6"/>
          </a:solidFill>
        </p:grpSpPr>
        <p:sp>
          <p:nvSpPr>
            <p:cNvPr id="28" name="Flödesschema: Hålremsa 27">
              <a:extLst>
                <a:ext uri="{FF2B5EF4-FFF2-40B4-BE49-F238E27FC236}">
                  <a16:creationId xmlns:a16="http://schemas.microsoft.com/office/drawing/2014/main" id="{F010D160-7966-438F-AC38-E18DB7B0D03D}"/>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Flödesschema: Hålremsa 28">
              <a:extLst>
                <a:ext uri="{FF2B5EF4-FFF2-40B4-BE49-F238E27FC236}">
                  <a16:creationId xmlns:a16="http://schemas.microsoft.com/office/drawing/2014/main" id="{28FCB435-4C8D-4B12-8D6F-28DD90D0C8B1}"/>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lödesschema: Hålremsa 29">
              <a:extLst>
                <a:ext uri="{FF2B5EF4-FFF2-40B4-BE49-F238E27FC236}">
                  <a16:creationId xmlns:a16="http://schemas.microsoft.com/office/drawing/2014/main" id="{14BA1B1E-263B-4FF6-8CD6-990A45829EB1}"/>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lödesschema: Hålremsa 30">
              <a:extLst>
                <a:ext uri="{FF2B5EF4-FFF2-40B4-BE49-F238E27FC236}">
                  <a16:creationId xmlns:a16="http://schemas.microsoft.com/office/drawing/2014/main" id="{ECFC0072-DF7D-49B4-92D0-AD9E6DF7AD26}"/>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7BE61F0C-CCCF-4076-85ED-684E809B2E2F}"/>
              </a:ext>
            </a:extLst>
          </p:cNvPr>
          <p:cNvGrpSpPr/>
          <p:nvPr/>
        </p:nvGrpSpPr>
        <p:grpSpPr>
          <a:xfrm>
            <a:off x="684422" y="3950558"/>
            <a:ext cx="11004944" cy="683579"/>
            <a:chOff x="694865" y="2592281"/>
            <a:chExt cx="11004944" cy="683579"/>
          </a:xfrm>
          <a:solidFill>
            <a:schemeClr val="accent6"/>
          </a:solidFill>
        </p:grpSpPr>
        <p:sp>
          <p:nvSpPr>
            <p:cNvPr id="18" name="Flödesschema: Hålremsa 17">
              <a:extLst>
                <a:ext uri="{FF2B5EF4-FFF2-40B4-BE49-F238E27FC236}">
                  <a16:creationId xmlns:a16="http://schemas.microsoft.com/office/drawing/2014/main" id="{F9A11215-AADF-40AC-A200-7E2B5E4B6C6A}"/>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lödesschema: Hålremsa 18">
              <a:extLst>
                <a:ext uri="{FF2B5EF4-FFF2-40B4-BE49-F238E27FC236}">
                  <a16:creationId xmlns:a16="http://schemas.microsoft.com/office/drawing/2014/main" id="{09F7FA28-9DDF-4D3F-962C-F7C790D8EA17}"/>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Flödesschema: Hålremsa 19">
              <a:extLst>
                <a:ext uri="{FF2B5EF4-FFF2-40B4-BE49-F238E27FC236}">
                  <a16:creationId xmlns:a16="http://schemas.microsoft.com/office/drawing/2014/main" id="{CBE72F83-D5E8-4B48-90EB-87B6AD9B9EED}"/>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Flödesschema: Hålremsa 20">
              <a:extLst>
                <a:ext uri="{FF2B5EF4-FFF2-40B4-BE49-F238E27FC236}">
                  <a16:creationId xmlns:a16="http://schemas.microsoft.com/office/drawing/2014/main" id="{C90598D7-DB97-41C0-BF04-9C6DF813C76C}"/>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 name="Grupp 3">
            <a:extLst>
              <a:ext uri="{FF2B5EF4-FFF2-40B4-BE49-F238E27FC236}">
                <a16:creationId xmlns:a16="http://schemas.microsoft.com/office/drawing/2014/main" id="{ED75612F-9D5C-49E0-BF79-B8F419C55327}"/>
              </a:ext>
            </a:extLst>
          </p:cNvPr>
          <p:cNvGrpSpPr/>
          <p:nvPr/>
        </p:nvGrpSpPr>
        <p:grpSpPr>
          <a:xfrm>
            <a:off x="684422" y="2589995"/>
            <a:ext cx="11004944" cy="683579"/>
            <a:chOff x="694865" y="2592281"/>
            <a:chExt cx="11004944" cy="683579"/>
          </a:xfrm>
          <a:solidFill>
            <a:schemeClr val="accent6"/>
          </a:solidFill>
        </p:grpSpPr>
        <p:sp>
          <p:nvSpPr>
            <p:cNvPr id="3" name="Flödesschema: Hålremsa 2">
              <a:extLst>
                <a:ext uri="{FF2B5EF4-FFF2-40B4-BE49-F238E27FC236}">
                  <a16:creationId xmlns:a16="http://schemas.microsoft.com/office/drawing/2014/main" id="{B01064E1-21AF-4B70-A962-8907DCD9D9D3}"/>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Flödesschema: Hålremsa 6">
              <a:extLst>
                <a:ext uri="{FF2B5EF4-FFF2-40B4-BE49-F238E27FC236}">
                  <a16:creationId xmlns:a16="http://schemas.microsoft.com/office/drawing/2014/main" id="{5F1FEADE-C357-4A11-80A2-579FD14978D3}"/>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lödesschema: Hålremsa 8">
              <a:extLst>
                <a:ext uri="{FF2B5EF4-FFF2-40B4-BE49-F238E27FC236}">
                  <a16:creationId xmlns:a16="http://schemas.microsoft.com/office/drawing/2014/main" id="{1B18E9CD-DB4C-4C58-AA4F-13BF436DE19F}"/>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lödesschema: Hålremsa 10">
              <a:extLst>
                <a:ext uri="{FF2B5EF4-FFF2-40B4-BE49-F238E27FC236}">
                  <a16:creationId xmlns:a16="http://schemas.microsoft.com/office/drawing/2014/main" id="{B0DB4426-5CF0-4EBB-AE78-9893A2A9AD0A}"/>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32" name="Grupp 31">
            <a:extLst>
              <a:ext uri="{FF2B5EF4-FFF2-40B4-BE49-F238E27FC236}">
                <a16:creationId xmlns:a16="http://schemas.microsoft.com/office/drawing/2014/main" id="{0FE71219-70E2-4530-B98C-6415B4CF65F5}"/>
              </a:ext>
            </a:extLst>
          </p:cNvPr>
          <p:cNvGrpSpPr/>
          <p:nvPr/>
        </p:nvGrpSpPr>
        <p:grpSpPr>
          <a:xfrm>
            <a:off x="684422" y="1907991"/>
            <a:ext cx="11004944" cy="683579"/>
            <a:chOff x="694865" y="2592281"/>
            <a:chExt cx="11004944" cy="683579"/>
          </a:xfrm>
          <a:solidFill>
            <a:schemeClr val="accent6"/>
          </a:solidFill>
        </p:grpSpPr>
        <p:sp>
          <p:nvSpPr>
            <p:cNvPr id="33" name="Flödesschema: Hålremsa 32">
              <a:extLst>
                <a:ext uri="{FF2B5EF4-FFF2-40B4-BE49-F238E27FC236}">
                  <a16:creationId xmlns:a16="http://schemas.microsoft.com/office/drawing/2014/main" id="{FC41D903-4934-4578-9FB8-4FE5657FF527}"/>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Flödesschema: Hålremsa 33">
              <a:extLst>
                <a:ext uri="{FF2B5EF4-FFF2-40B4-BE49-F238E27FC236}">
                  <a16:creationId xmlns:a16="http://schemas.microsoft.com/office/drawing/2014/main" id="{93976A4F-CDE5-42C2-8FB5-6B0C22136C7A}"/>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Flödesschema: Hålremsa 34">
              <a:extLst>
                <a:ext uri="{FF2B5EF4-FFF2-40B4-BE49-F238E27FC236}">
                  <a16:creationId xmlns:a16="http://schemas.microsoft.com/office/drawing/2014/main" id="{08BEBF7F-7333-4CFB-B40D-441F6026B860}"/>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Flödesschema: Hålremsa 35">
              <a:extLst>
                <a:ext uri="{FF2B5EF4-FFF2-40B4-BE49-F238E27FC236}">
                  <a16:creationId xmlns:a16="http://schemas.microsoft.com/office/drawing/2014/main" id="{09BC6376-6F1E-4A2F-90FC-43137824B95D}"/>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Rubrik 4">
            <a:extLst>
              <a:ext uri="{FF2B5EF4-FFF2-40B4-BE49-F238E27FC236}">
                <a16:creationId xmlns:a16="http://schemas.microsoft.com/office/drawing/2014/main" id="{1B555BD0-6E09-4A75-84FB-F283E5FEAB00}"/>
              </a:ext>
            </a:extLst>
          </p:cNvPr>
          <p:cNvSpPr>
            <a:spLocks noGrp="1"/>
          </p:cNvSpPr>
          <p:nvPr>
            <p:ph type="title"/>
          </p:nvPr>
        </p:nvSpPr>
        <p:spPr/>
        <p:txBody>
          <a:bodyPr/>
          <a:lstStyle/>
          <a:p>
            <a:r>
              <a:rPr lang="sv-SE" dirty="0"/>
              <a:t>Vägledande principer för tvärprofessionella insatser</a:t>
            </a:r>
          </a:p>
        </p:txBody>
      </p:sp>
      <p:grpSp>
        <p:nvGrpSpPr>
          <p:cNvPr id="12" name="Grupp 11">
            <a:extLst>
              <a:ext uri="{FF2B5EF4-FFF2-40B4-BE49-F238E27FC236}">
                <a16:creationId xmlns:a16="http://schemas.microsoft.com/office/drawing/2014/main" id="{D7F81C35-64C4-4440-B1C9-FA97A6A43F5A}"/>
              </a:ext>
            </a:extLst>
          </p:cNvPr>
          <p:cNvGrpSpPr/>
          <p:nvPr/>
        </p:nvGrpSpPr>
        <p:grpSpPr>
          <a:xfrm>
            <a:off x="684422" y="3273829"/>
            <a:ext cx="11004944" cy="683579"/>
            <a:chOff x="694865" y="2592281"/>
            <a:chExt cx="11004944" cy="683579"/>
          </a:xfrm>
          <a:solidFill>
            <a:schemeClr val="accent6"/>
          </a:solidFill>
        </p:grpSpPr>
        <p:sp>
          <p:nvSpPr>
            <p:cNvPr id="13" name="Flödesschema: Hålremsa 12">
              <a:extLst>
                <a:ext uri="{FF2B5EF4-FFF2-40B4-BE49-F238E27FC236}">
                  <a16:creationId xmlns:a16="http://schemas.microsoft.com/office/drawing/2014/main" id="{5B849EDB-8567-4F4B-99CE-131E417E5A80}"/>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Flödesschema: Hålremsa 13">
              <a:extLst>
                <a:ext uri="{FF2B5EF4-FFF2-40B4-BE49-F238E27FC236}">
                  <a16:creationId xmlns:a16="http://schemas.microsoft.com/office/drawing/2014/main" id="{F17E1066-E122-463C-BE1C-06C2F4A53085}"/>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Flödesschema: Hålremsa 14">
              <a:extLst>
                <a:ext uri="{FF2B5EF4-FFF2-40B4-BE49-F238E27FC236}">
                  <a16:creationId xmlns:a16="http://schemas.microsoft.com/office/drawing/2014/main" id="{FF081C1B-C970-4046-948D-5F02D9AC3A09}"/>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Flödesschema: Hålremsa 15">
              <a:extLst>
                <a:ext uri="{FF2B5EF4-FFF2-40B4-BE49-F238E27FC236}">
                  <a16:creationId xmlns:a16="http://schemas.microsoft.com/office/drawing/2014/main" id="{AE3EC016-BA06-49B6-B2C7-4879CD7C1B52}"/>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8956D2B5-6F7C-47C7-B863-1774865D1A75}"/>
              </a:ext>
            </a:extLst>
          </p:cNvPr>
          <p:cNvGrpSpPr/>
          <p:nvPr/>
        </p:nvGrpSpPr>
        <p:grpSpPr>
          <a:xfrm>
            <a:off x="684422" y="4620821"/>
            <a:ext cx="11004944" cy="683579"/>
            <a:chOff x="694865" y="2592281"/>
            <a:chExt cx="11004944" cy="683579"/>
          </a:xfrm>
          <a:solidFill>
            <a:schemeClr val="accent6"/>
          </a:solidFill>
        </p:grpSpPr>
        <p:sp>
          <p:nvSpPr>
            <p:cNvPr id="23" name="Flödesschema: Hålremsa 22">
              <a:extLst>
                <a:ext uri="{FF2B5EF4-FFF2-40B4-BE49-F238E27FC236}">
                  <a16:creationId xmlns:a16="http://schemas.microsoft.com/office/drawing/2014/main" id="{5F049578-FB76-47CE-BDD3-439E51C250AB}"/>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lödesschema: Hålremsa 23">
              <a:extLst>
                <a:ext uri="{FF2B5EF4-FFF2-40B4-BE49-F238E27FC236}">
                  <a16:creationId xmlns:a16="http://schemas.microsoft.com/office/drawing/2014/main" id="{975062D9-17C8-4FD7-A1EC-9EB4AE62D084}"/>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Flödesschema: Hålremsa 24">
              <a:extLst>
                <a:ext uri="{FF2B5EF4-FFF2-40B4-BE49-F238E27FC236}">
                  <a16:creationId xmlns:a16="http://schemas.microsoft.com/office/drawing/2014/main" id="{A4040891-F918-4EAC-9B1C-B78C5DEED266}"/>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lödesschema: Hålremsa 25">
              <a:extLst>
                <a:ext uri="{FF2B5EF4-FFF2-40B4-BE49-F238E27FC236}">
                  <a16:creationId xmlns:a16="http://schemas.microsoft.com/office/drawing/2014/main" id="{BCEEE0B0-2A28-4584-BECE-CC97F3AC3FA6}"/>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5">
            <a:extLst>
              <a:ext uri="{FF2B5EF4-FFF2-40B4-BE49-F238E27FC236}">
                <a16:creationId xmlns:a16="http://schemas.microsoft.com/office/drawing/2014/main" id="{25D60AB3-3838-4883-A462-87865333368E}"/>
              </a:ext>
            </a:extLst>
          </p:cNvPr>
          <p:cNvSpPr txBox="1"/>
          <p:nvPr/>
        </p:nvSpPr>
        <p:spPr>
          <a:xfrm>
            <a:off x="762000" y="2057400"/>
            <a:ext cx="4106374" cy="369332"/>
          </a:xfrm>
          <a:prstGeom prst="rect">
            <a:avLst/>
          </a:prstGeom>
          <a:noFill/>
        </p:spPr>
        <p:txBody>
          <a:bodyPr wrap="square" rtlCol="0">
            <a:spAutoFit/>
          </a:bodyPr>
          <a:lstStyle/>
          <a:p>
            <a:r>
              <a:rPr lang="sv-SE" dirty="0"/>
              <a:t>En gemensam riktning</a:t>
            </a:r>
          </a:p>
        </p:txBody>
      </p:sp>
      <p:sp>
        <p:nvSpPr>
          <p:cNvPr id="45" name="textruta 44">
            <a:extLst>
              <a:ext uri="{FF2B5EF4-FFF2-40B4-BE49-F238E27FC236}">
                <a16:creationId xmlns:a16="http://schemas.microsoft.com/office/drawing/2014/main" id="{33F5AF45-B551-4328-AA77-3E34CA047962}"/>
              </a:ext>
            </a:extLst>
          </p:cNvPr>
          <p:cNvSpPr txBox="1"/>
          <p:nvPr/>
        </p:nvSpPr>
        <p:spPr>
          <a:xfrm>
            <a:off x="743341" y="2780146"/>
            <a:ext cx="4106374" cy="369332"/>
          </a:xfrm>
          <a:prstGeom prst="rect">
            <a:avLst/>
          </a:prstGeom>
          <a:noFill/>
        </p:spPr>
        <p:txBody>
          <a:bodyPr wrap="square" rtlCol="0">
            <a:spAutoFit/>
          </a:bodyPr>
          <a:lstStyle/>
          <a:p>
            <a:r>
              <a:rPr lang="sv-SE" dirty="0"/>
              <a:t>Samverkan och kunskapsutbyte</a:t>
            </a:r>
          </a:p>
        </p:txBody>
      </p:sp>
      <p:sp>
        <p:nvSpPr>
          <p:cNvPr id="46" name="textruta 45">
            <a:extLst>
              <a:ext uri="{FF2B5EF4-FFF2-40B4-BE49-F238E27FC236}">
                <a16:creationId xmlns:a16="http://schemas.microsoft.com/office/drawing/2014/main" id="{FD75B124-56B4-43ED-83B4-0BF09B24CE18}"/>
              </a:ext>
            </a:extLst>
          </p:cNvPr>
          <p:cNvSpPr txBox="1"/>
          <p:nvPr/>
        </p:nvSpPr>
        <p:spPr>
          <a:xfrm>
            <a:off x="735179" y="3445969"/>
            <a:ext cx="4106374" cy="369332"/>
          </a:xfrm>
          <a:prstGeom prst="rect">
            <a:avLst/>
          </a:prstGeom>
          <a:noFill/>
        </p:spPr>
        <p:txBody>
          <a:bodyPr wrap="square" rtlCol="0">
            <a:spAutoFit/>
          </a:bodyPr>
          <a:lstStyle/>
          <a:p>
            <a:r>
              <a:rPr lang="sv-SE" dirty="0"/>
              <a:t>Kompetensutveckling</a:t>
            </a:r>
          </a:p>
        </p:txBody>
      </p:sp>
      <p:sp>
        <p:nvSpPr>
          <p:cNvPr id="47" name="textruta 46">
            <a:extLst>
              <a:ext uri="{FF2B5EF4-FFF2-40B4-BE49-F238E27FC236}">
                <a16:creationId xmlns:a16="http://schemas.microsoft.com/office/drawing/2014/main" id="{C267CA34-8AE8-49EC-9857-151BA7E96B26}"/>
              </a:ext>
            </a:extLst>
          </p:cNvPr>
          <p:cNvSpPr txBox="1"/>
          <p:nvPr/>
        </p:nvSpPr>
        <p:spPr>
          <a:xfrm>
            <a:off x="743341" y="4165934"/>
            <a:ext cx="4106374" cy="369332"/>
          </a:xfrm>
          <a:prstGeom prst="rect">
            <a:avLst/>
          </a:prstGeom>
          <a:noFill/>
        </p:spPr>
        <p:txBody>
          <a:bodyPr wrap="square" rtlCol="0">
            <a:spAutoFit/>
          </a:bodyPr>
          <a:lstStyle/>
          <a:p>
            <a:r>
              <a:rPr lang="sv-SE" dirty="0"/>
              <a:t>Inkluderande skolledarskap</a:t>
            </a:r>
          </a:p>
        </p:txBody>
      </p:sp>
      <p:sp>
        <p:nvSpPr>
          <p:cNvPr id="48" name="textruta 47">
            <a:extLst>
              <a:ext uri="{FF2B5EF4-FFF2-40B4-BE49-F238E27FC236}">
                <a16:creationId xmlns:a16="http://schemas.microsoft.com/office/drawing/2014/main" id="{3D5C3A7F-11E9-4248-B309-8ACB90CFFE34}"/>
              </a:ext>
            </a:extLst>
          </p:cNvPr>
          <p:cNvSpPr txBox="1"/>
          <p:nvPr/>
        </p:nvSpPr>
        <p:spPr>
          <a:xfrm>
            <a:off x="735179" y="4777945"/>
            <a:ext cx="4106374" cy="369332"/>
          </a:xfrm>
          <a:prstGeom prst="rect">
            <a:avLst/>
          </a:prstGeom>
          <a:noFill/>
        </p:spPr>
        <p:txBody>
          <a:bodyPr wrap="square" rtlCol="0">
            <a:spAutoFit/>
          </a:bodyPr>
          <a:lstStyle/>
          <a:p>
            <a:r>
              <a:rPr lang="sv-SE" dirty="0"/>
              <a:t>Delaktighet och inflytande</a:t>
            </a:r>
          </a:p>
        </p:txBody>
      </p:sp>
      <p:sp>
        <p:nvSpPr>
          <p:cNvPr id="49" name="textruta 48">
            <a:extLst>
              <a:ext uri="{FF2B5EF4-FFF2-40B4-BE49-F238E27FC236}">
                <a16:creationId xmlns:a16="http://schemas.microsoft.com/office/drawing/2014/main" id="{0B144B69-2643-439E-9DF1-B00B0F5FA3D7}"/>
              </a:ext>
            </a:extLst>
          </p:cNvPr>
          <p:cNvSpPr txBox="1"/>
          <p:nvPr/>
        </p:nvSpPr>
        <p:spPr>
          <a:xfrm>
            <a:off x="735179" y="5479781"/>
            <a:ext cx="4106374" cy="369332"/>
          </a:xfrm>
          <a:prstGeom prst="rect">
            <a:avLst/>
          </a:prstGeom>
          <a:noFill/>
        </p:spPr>
        <p:txBody>
          <a:bodyPr wrap="square" rtlCol="0">
            <a:spAutoFit/>
          </a:bodyPr>
          <a:lstStyle/>
          <a:p>
            <a:r>
              <a:rPr lang="sv-SE" dirty="0"/>
              <a:t>Uppföljning och analys</a:t>
            </a:r>
          </a:p>
        </p:txBody>
      </p:sp>
    </p:spTree>
    <p:extLst>
      <p:ext uri="{BB962C8B-B14F-4D97-AF65-F5344CB8AC3E}">
        <p14:creationId xmlns:p14="http://schemas.microsoft.com/office/powerpoint/2010/main" val="405385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 26">
            <a:extLst>
              <a:ext uri="{FF2B5EF4-FFF2-40B4-BE49-F238E27FC236}">
                <a16:creationId xmlns:a16="http://schemas.microsoft.com/office/drawing/2014/main" id="{9A709F0F-5D17-40D0-865F-9E67AB045EBB}"/>
              </a:ext>
            </a:extLst>
          </p:cNvPr>
          <p:cNvGrpSpPr/>
          <p:nvPr/>
        </p:nvGrpSpPr>
        <p:grpSpPr>
          <a:xfrm>
            <a:off x="684422" y="5298405"/>
            <a:ext cx="11004944" cy="683579"/>
            <a:chOff x="694865" y="2592281"/>
            <a:chExt cx="11004944" cy="683579"/>
          </a:xfrm>
          <a:solidFill>
            <a:schemeClr val="accent6"/>
          </a:solidFill>
        </p:grpSpPr>
        <p:sp>
          <p:nvSpPr>
            <p:cNvPr id="28" name="Flödesschema: Hålremsa 27">
              <a:extLst>
                <a:ext uri="{FF2B5EF4-FFF2-40B4-BE49-F238E27FC236}">
                  <a16:creationId xmlns:a16="http://schemas.microsoft.com/office/drawing/2014/main" id="{F010D160-7966-438F-AC38-E18DB7B0D03D}"/>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Flödesschema: Hålremsa 28">
              <a:extLst>
                <a:ext uri="{FF2B5EF4-FFF2-40B4-BE49-F238E27FC236}">
                  <a16:creationId xmlns:a16="http://schemas.microsoft.com/office/drawing/2014/main" id="{28FCB435-4C8D-4B12-8D6F-28DD90D0C8B1}"/>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lödesschema: Hålremsa 29">
              <a:extLst>
                <a:ext uri="{FF2B5EF4-FFF2-40B4-BE49-F238E27FC236}">
                  <a16:creationId xmlns:a16="http://schemas.microsoft.com/office/drawing/2014/main" id="{14BA1B1E-263B-4FF6-8CD6-990A45829EB1}"/>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lödesschema: Hålremsa 30">
              <a:extLst>
                <a:ext uri="{FF2B5EF4-FFF2-40B4-BE49-F238E27FC236}">
                  <a16:creationId xmlns:a16="http://schemas.microsoft.com/office/drawing/2014/main" id="{ECFC0072-DF7D-49B4-92D0-AD9E6DF7AD26}"/>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7BE61F0C-CCCF-4076-85ED-684E809B2E2F}"/>
              </a:ext>
            </a:extLst>
          </p:cNvPr>
          <p:cNvGrpSpPr/>
          <p:nvPr/>
        </p:nvGrpSpPr>
        <p:grpSpPr>
          <a:xfrm>
            <a:off x="684422" y="3950558"/>
            <a:ext cx="11004944" cy="683579"/>
            <a:chOff x="694865" y="2592281"/>
            <a:chExt cx="11004944" cy="683579"/>
          </a:xfrm>
          <a:solidFill>
            <a:schemeClr val="accent6"/>
          </a:solidFill>
        </p:grpSpPr>
        <p:sp>
          <p:nvSpPr>
            <p:cNvPr id="18" name="Flödesschema: Hålremsa 17">
              <a:extLst>
                <a:ext uri="{FF2B5EF4-FFF2-40B4-BE49-F238E27FC236}">
                  <a16:creationId xmlns:a16="http://schemas.microsoft.com/office/drawing/2014/main" id="{F9A11215-AADF-40AC-A200-7E2B5E4B6C6A}"/>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lödesschema: Hålremsa 18">
              <a:extLst>
                <a:ext uri="{FF2B5EF4-FFF2-40B4-BE49-F238E27FC236}">
                  <a16:creationId xmlns:a16="http://schemas.microsoft.com/office/drawing/2014/main" id="{09F7FA28-9DDF-4D3F-962C-F7C790D8EA17}"/>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Flödesschema: Hålremsa 19">
              <a:extLst>
                <a:ext uri="{FF2B5EF4-FFF2-40B4-BE49-F238E27FC236}">
                  <a16:creationId xmlns:a16="http://schemas.microsoft.com/office/drawing/2014/main" id="{CBE72F83-D5E8-4B48-90EB-87B6AD9B9EED}"/>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Flödesschema: Hålremsa 20">
              <a:extLst>
                <a:ext uri="{FF2B5EF4-FFF2-40B4-BE49-F238E27FC236}">
                  <a16:creationId xmlns:a16="http://schemas.microsoft.com/office/drawing/2014/main" id="{C90598D7-DB97-41C0-BF04-9C6DF813C76C}"/>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 name="Grupp 3">
            <a:extLst>
              <a:ext uri="{FF2B5EF4-FFF2-40B4-BE49-F238E27FC236}">
                <a16:creationId xmlns:a16="http://schemas.microsoft.com/office/drawing/2014/main" id="{ED75612F-9D5C-49E0-BF79-B8F419C55327}"/>
              </a:ext>
            </a:extLst>
          </p:cNvPr>
          <p:cNvGrpSpPr/>
          <p:nvPr/>
        </p:nvGrpSpPr>
        <p:grpSpPr>
          <a:xfrm>
            <a:off x="684422" y="2589995"/>
            <a:ext cx="11004944" cy="683579"/>
            <a:chOff x="694865" y="2592281"/>
            <a:chExt cx="11004944" cy="683579"/>
          </a:xfrm>
          <a:solidFill>
            <a:schemeClr val="accent6"/>
          </a:solidFill>
        </p:grpSpPr>
        <p:sp>
          <p:nvSpPr>
            <p:cNvPr id="3" name="Flödesschema: Hålremsa 2">
              <a:extLst>
                <a:ext uri="{FF2B5EF4-FFF2-40B4-BE49-F238E27FC236}">
                  <a16:creationId xmlns:a16="http://schemas.microsoft.com/office/drawing/2014/main" id="{B01064E1-21AF-4B70-A962-8907DCD9D9D3}"/>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Flödesschema: Hålremsa 6">
              <a:extLst>
                <a:ext uri="{FF2B5EF4-FFF2-40B4-BE49-F238E27FC236}">
                  <a16:creationId xmlns:a16="http://schemas.microsoft.com/office/drawing/2014/main" id="{5F1FEADE-C357-4A11-80A2-579FD14978D3}"/>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lödesschema: Hålremsa 8">
              <a:extLst>
                <a:ext uri="{FF2B5EF4-FFF2-40B4-BE49-F238E27FC236}">
                  <a16:creationId xmlns:a16="http://schemas.microsoft.com/office/drawing/2014/main" id="{1B18E9CD-DB4C-4C58-AA4F-13BF436DE19F}"/>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lödesschema: Hålremsa 10">
              <a:extLst>
                <a:ext uri="{FF2B5EF4-FFF2-40B4-BE49-F238E27FC236}">
                  <a16:creationId xmlns:a16="http://schemas.microsoft.com/office/drawing/2014/main" id="{B0DB4426-5CF0-4EBB-AE78-9893A2A9AD0A}"/>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32" name="Grupp 31">
            <a:extLst>
              <a:ext uri="{FF2B5EF4-FFF2-40B4-BE49-F238E27FC236}">
                <a16:creationId xmlns:a16="http://schemas.microsoft.com/office/drawing/2014/main" id="{0FE71219-70E2-4530-B98C-6415B4CF65F5}"/>
              </a:ext>
            </a:extLst>
          </p:cNvPr>
          <p:cNvGrpSpPr/>
          <p:nvPr/>
        </p:nvGrpSpPr>
        <p:grpSpPr>
          <a:xfrm>
            <a:off x="684422" y="1907991"/>
            <a:ext cx="11004944" cy="683579"/>
            <a:chOff x="694865" y="2592281"/>
            <a:chExt cx="11004944" cy="683579"/>
          </a:xfrm>
          <a:solidFill>
            <a:schemeClr val="accent6"/>
          </a:solidFill>
        </p:grpSpPr>
        <p:sp>
          <p:nvSpPr>
            <p:cNvPr id="33" name="Flödesschema: Hålremsa 32">
              <a:extLst>
                <a:ext uri="{FF2B5EF4-FFF2-40B4-BE49-F238E27FC236}">
                  <a16:creationId xmlns:a16="http://schemas.microsoft.com/office/drawing/2014/main" id="{FC41D903-4934-4578-9FB8-4FE5657FF527}"/>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Flödesschema: Hålremsa 33">
              <a:extLst>
                <a:ext uri="{FF2B5EF4-FFF2-40B4-BE49-F238E27FC236}">
                  <a16:creationId xmlns:a16="http://schemas.microsoft.com/office/drawing/2014/main" id="{93976A4F-CDE5-42C2-8FB5-6B0C22136C7A}"/>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Flödesschema: Hålremsa 34">
              <a:extLst>
                <a:ext uri="{FF2B5EF4-FFF2-40B4-BE49-F238E27FC236}">
                  <a16:creationId xmlns:a16="http://schemas.microsoft.com/office/drawing/2014/main" id="{08BEBF7F-7333-4CFB-B40D-441F6026B860}"/>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Flödesschema: Hålremsa 35">
              <a:extLst>
                <a:ext uri="{FF2B5EF4-FFF2-40B4-BE49-F238E27FC236}">
                  <a16:creationId xmlns:a16="http://schemas.microsoft.com/office/drawing/2014/main" id="{09BC6376-6F1E-4A2F-90FC-43137824B95D}"/>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Rubrik 4">
            <a:extLst>
              <a:ext uri="{FF2B5EF4-FFF2-40B4-BE49-F238E27FC236}">
                <a16:creationId xmlns:a16="http://schemas.microsoft.com/office/drawing/2014/main" id="{1B555BD0-6E09-4A75-84FB-F283E5FEAB00}"/>
              </a:ext>
            </a:extLst>
          </p:cNvPr>
          <p:cNvSpPr>
            <a:spLocks noGrp="1"/>
          </p:cNvSpPr>
          <p:nvPr>
            <p:ph type="title"/>
          </p:nvPr>
        </p:nvSpPr>
        <p:spPr/>
        <p:txBody>
          <a:bodyPr/>
          <a:lstStyle/>
          <a:p>
            <a:r>
              <a:rPr lang="sv-SE" dirty="0"/>
              <a:t>Ramverk och analys</a:t>
            </a:r>
          </a:p>
        </p:txBody>
      </p:sp>
      <p:grpSp>
        <p:nvGrpSpPr>
          <p:cNvPr id="12" name="Grupp 11">
            <a:extLst>
              <a:ext uri="{FF2B5EF4-FFF2-40B4-BE49-F238E27FC236}">
                <a16:creationId xmlns:a16="http://schemas.microsoft.com/office/drawing/2014/main" id="{D7F81C35-64C4-4440-B1C9-FA97A6A43F5A}"/>
              </a:ext>
            </a:extLst>
          </p:cNvPr>
          <p:cNvGrpSpPr/>
          <p:nvPr/>
        </p:nvGrpSpPr>
        <p:grpSpPr>
          <a:xfrm>
            <a:off x="684422" y="3273829"/>
            <a:ext cx="11004944" cy="683579"/>
            <a:chOff x="694865" y="2592281"/>
            <a:chExt cx="11004944" cy="683579"/>
          </a:xfrm>
          <a:solidFill>
            <a:schemeClr val="accent6"/>
          </a:solidFill>
        </p:grpSpPr>
        <p:sp>
          <p:nvSpPr>
            <p:cNvPr id="13" name="Flödesschema: Hålremsa 12">
              <a:extLst>
                <a:ext uri="{FF2B5EF4-FFF2-40B4-BE49-F238E27FC236}">
                  <a16:creationId xmlns:a16="http://schemas.microsoft.com/office/drawing/2014/main" id="{5B849EDB-8567-4F4B-99CE-131E417E5A80}"/>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Flödesschema: Hålremsa 13">
              <a:extLst>
                <a:ext uri="{FF2B5EF4-FFF2-40B4-BE49-F238E27FC236}">
                  <a16:creationId xmlns:a16="http://schemas.microsoft.com/office/drawing/2014/main" id="{F17E1066-E122-463C-BE1C-06C2F4A53085}"/>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Flödesschema: Hålremsa 14">
              <a:extLst>
                <a:ext uri="{FF2B5EF4-FFF2-40B4-BE49-F238E27FC236}">
                  <a16:creationId xmlns:a16="http://schemas.microsoft.com/office/drawing/2014/main" id="{FF081C1B-C970-4046-948D-5F02D9AC3A09}"/>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Flödesschema: Hålremsa 15">
              <a:extLst>
                <a:ext uri="{FF2B5EF4-FFF2-40B4-BE49-F238E27FC236}">
                  <a16:creationId xmlns:a16="http://schemas.microsoft.com/office/drawing/2014/main" id="{AE3EC016-BA06-49B6-B2C7-4879CD7C1B52}"/>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8956D2B5-6F7C-47C7-B863-1774865D1A75}"/>
              </a:ext>
            </a:extLst>
          </p:cNvPr>
          <p:cNvGrpSpPr/>
          <p:nvPr/>
        </p:nvGrpSpPr>
        <p:grpSpPr>
          <a:xfrm>
            <a:off x="684422" y="4620821"/>
            <a:ext cx="11004944" cy="683579"/>
            <a:chOff x="694865" y="2592281"/>
            <a:chExt cx="11004944" cy="683579"/>
          </a:xfrm>
          <a:solidFill>
            <a:schemeClr val="accent6"/>
          </a:solidFill>
        </p:grpSpPr>
        <p:sp>
          <p:nvSpPr>
            <p:cNvPr id="23" name="Flödesschema: Hålremsa 22">
              <a:extLst>
                <a:ext uri="{FF2B5EF4-FFF2-40B4-BE49-F238E27FC236}">
                  <a16:creationId xmlns:a16="http://schemas.microsoft.com/office/drawing/2014/main" id="{5F049578-FB76-47CE-BDD3-439E51C250AB}"/>
                </a:ext>
              </a:extLst>
            </p:cNvPr>
            <p:cNvSpPr/>
            <p:nvPr/>
          </p:nvSpPr>
          <p:spPr>
            <a:xfrm>
              <a:off x="694865"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lödesschema: Hålremsa 23">
              <a:extLst>
                <a:ext uri="{FF2B5EF4-FFF2-40B4-BE49-F238E27FC236}">
                  <a16:creationId xmlns:a16="http://schemas.microsoft.com/office/drawing/2014/main" id="{975062D9-17C8-4FD7-A1EC-9EB4AE62D084}"/>
                </a:ext>
              </a:extLst>
            </p:cNvPr>
            <p:cNvSpPr/>
            <p:nvPr/>
          </p:nvSpPr>
          <p:spPr>
            <a:xfrm>
              <a:off x="3446101" y="2601158"/>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Flödesschema: Hålremsa 24">
              <a:extLst>
                <a:ext uri="{FF2B5EF4-FFF2-40B4-BE49-F238E27FC236}">
                  <a16:creationId xmlns:a16="http://schemas.microsoft.com/office/drawing/2014/main" id="{A4040891-F918-4EAC-9B1C-B78C5DEED266}"/>
                </a:ext>
              </a:extLst>
            </p:cNvPr>
            <p:cNvSpPr/>
            <p:nvPr/>
          </p:nvSpPr>
          <p:spPr>
            <a:xfrm>
              <a:off x="6197337"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lödesschema: Hålremsa 25">
              <a:extLst>
                <a:ext uri="{FF2B5EF4-FFF2-40B4-BE49-F238E27FC236}">
                  <a16:creationId xmlns:a16="http://schemas.microsoft.com/office/drawing/2014/main" id="{BCEEE0B0-2A28-4584-BECE-CC97F3AC3FA6}"/>
                </a:ext>
              </a:extLst>
            </p:cNvPr>
            <p:cNvSpPr/>
            <p:nvPr/>
          </p:nvSpPr>
          <p:spPr>
            <a:xfrm>
              <a:off x="8948573" y="2592281"/>
              <a:ext cx="2751236" cy="674702"/>
            </a:xfrm>
            <a:prstGeom prst="flowChartPunchedTap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5">
            <a:extLst>
              <a:ext uri="{FF2B5EF4-FFF2-40B4-BE49-F238E27FC236}">
                <a16:creationId xmlns:a16="http://schemas.microsoft.com/office/drawing/2014/main" id="{25D60AB3-3838-4883-A462-87865333368E}"/>
              </a:ext>
            </a:extLst>
          </p:cNvPr>
          <p:cNvSpPr txBox="1"/>
          <p:nvPr/>
        </p:nvSpPr>
        <p:spPr>
          <a:xfrm>
            <a:off x="762000" y="2057400"/>
            <a:ext cx="4106374" cy="369332"/>
          </a:xfrm>
          <a:prstGeom prst="rect">
            <a:avLst/>
          </a:prstGeom>
          <a:noFill/>
        </p:spPr>
        <p:txBody>
          <a:bodyPr wrap="square" rtlCol="0">
            <a:spAutoFit/>
          </a:bodyPr>
          <a:lstStyle/>
          <a:p>
            <a:r>
              <a:rPr lang="sv-SE" dirty="0"/>
              <a:t>En gemensam riktning</a:t>
            </a:r>
          </a:p>
        </p:txBody>
      </p:sp>
      <p:sp>
        <p:nvSpPr>
          <p:cNvPr id="45" name="textruta 44">
            <a:extLst>
              <a:ext uri="{FF2B5EF4-FFF2-40B4-BE49-F238E27FC236}">
                <a16:creationId xmlns:a16="http://schemas.microsoft.com/office/drawing/2014/main" id="{33F5AF45-B551-4328-AA77-3E34CA047962}"/>
              </a:ext>
            </a:extLst>
          </p:cNvPr>
          <p:cNvSpPr txBox="1"/>
          <p:nvPr/>
        </p:nvSpPr>
        <p:spPr>
          <a:xfrm>
            <a:off x="743341" y="2780146"/>
            <a:ext cx="4106374" cy="369332"/>
          </a:xfrm>
          <a:prstGeom prst="rect">
            <a:avLst/>
          </a:prstGeom>
          <a:noFill/>
        </p:spPr>
        <p:txBody>
          <a:bodyPr wrap="square" rtlCol="0">
            <a:spAutoFit/>
          </a:bodyPr>
          <a:lstStyle/>
          <a:p>
            <a:r>
              <a:rPr lang="sv-SE" dirty="0"/>
              <a:t>Samverkan och kunskapsutbyte</a:t>
            </a:r>
          </a:p>
        </p:txBody>
      </p:sp>
      <p:sp>
        <p:nvSpPr>
          <p:cNvPr id="46" name="textruta 45">
            <a:extLst>
              <a:ext uri="{FF2B5EF4-FFF2-40B4-BE49-F238E27FC236}">
                <a16:creationId xmlns:a16="http://schemas.microsoft.com/office/drawing/2014/main" id="{FD75B124-56B4-43ED-83B4-0BF09B24CE18}"/>
              </a:ext>
            </a:extLst>
          </p:cNvPr>
          <p:cNvSpPr txBox="1"/>
          <p:nvPr/>
        </p:nvSpPr>
        <p:spPr>
          <a:xfrm>
            <a:off x="735179" y="3445969"/>
            <a:ext cx="4106374" cy="369332"/>
          </a:xfrm>
          <a:prstGeom prst="rect">
            <a:avLst/>
          </a:prstGeom>
          <a:noFill/>
        </p:spPr>
        <p:txBody>
          <a:bodyPr wrap="square" rtlCol="0">
            <a:spAutoFit/>
          </a:bodyPr>
          <a:lstStyle/>
          <a:p>
            <a:r>
              <a:rPr lang="sv-SE" dirty="0"/>
              <a:t>Kompetensutveckling</a:t>
            </a:r>
          </a:p>
        </p:txBody>
      </p:sp>
      <p:sp>
        <p:nvSpPr>
          <p:cNvPr id="47" name="textruta 46">
            <a:extLst>
              <a:ext uri="{FF2B5EF4-FFF2-40B4-BE49-F238E27FC236}">
                <a16:creationId xmlns:a16="http://schemas.microsoft.com/office/drawing/2014/main" id="{C267CA34-8AE8-49EC-9857-151BA7E96B26}"/>
              </a:ext>
            </a:extLst>
          </p:cNvPr>
          <p:cNvSpPr txBox="1"/>
          <p:nvPr/>
        </p:nvSpPr>
        <p:spPr>
          <a:xfrm>
            <a:off x="743341" y="4165934"/>
            <a:ext cx="4106374" cy="369332"/>
          </a:xfrm>
          <a:prstGeom prst="rect">
            <a:avLst/>
          </a:prstGeom>
          <a:noFill/>
        </p:spPr>
        <p:txBody>
          <a:bodyPr wrap="square" rtlCol="0">
            <a:spAutoFit/>
          </a:bodyPr>
          <a:lstStyle/>
          <a:p>
            <a:r>
              <a:rPr lang="sv-SE" dirty="0"/>
              <a:t>Inkluderande skolledarskap</a:t>
            </a:r>
          </a:p>
        </p:txBody>
      </p:sp>
      <p:sp>
        <p:nvSpPr>
          <p:cNvPr id="48" name="textruta 47">
            <a:extLst>
              <a:ext uri="{FF2B5EF4-FFF2-40B4-BE49-F238E27FC236}">
                <a16:creationId xmlns:a16="http://schemas.microsoft.com/office/drawing/2014/main" id="{3D5C3A7F-11E9-4248-B309-8ACB90CFFE34}"/>
              </a:ext>
            </a:extLst>
          </p:cNvPr>
          <p:cNvSpPr txBox="1"/>
          <p:nvPr/>
        </p:nvSpPr>
        <p:spPr>
          <a:xfrm>
            <a:off x="735179" y="4777945"/>
            <a:ext cx="4106374" cy="369332"/>
          </a:xfrm>
          <a:prstGeom prst="rect">
            <a:avLst/>
          </a:prstGeom>
          <a:noFill/>
        </p:spPr>
        <p:txBody>
          <a:bodyPr wrap="square" rtlCol="0">
            <a:spAutoFit/>
          </a:bodyPr>
          <a:lstStyle/>
          <a:p>
            <a:r>
              <a:rPr lang="sv-SE" dirty="0"/>
              <a:t>Delaktighet och inflytande</a:t>
            </a:r>
          </a:p>
        </p:txBody>
      </p:sp>
      <p:sp>
        <p:nvSpPr>
          <p:cNvPr id="49" name="textruta 48">
            <a:extLst>
              <a:ext uri="{FF2B5EF4-FFF2-40B4-BE49-F238E27FC236}">
                <a16:creationId xmlns:a16="http://schemas.microsoft.com/office/drawing/2014/main" id="{0B144B69-2643-439E-9DF1-B00B0F5FA3D7}"/>
              </a:ext>
            </a:extLst>
          </p:cNvPr>
          <p:cNvSpPr txBox="1"/>
          <p:nvPr/>
        </p:nvSpPr>
        <p:spPr>
          <a:xfrm>
            <a:off x="735179" y="5479781"/>
            <a:ext cx="4106374" cy="369332"/>
          </a:xfrm>
          <a:prstGeom prst="rect">
            <a:avLst/>
          </a:prstGeom>
          <a:noFill/>
        </p:spPr>
        <p:txBody>
          <a:bodyPr wrap="square" rtlCol="0">
            <a:spAutoFit/>
          </a:bodyPr>
          <a:lstStyle/>
          <a:p>
            <a:r>
              <a:rPr lang="sv-SE" dirty="0"/>
              <a:t>Uppföljning och analys</a:t>
            </a:r>
          </a:p>
        </p:txBody>
      </p:sp>
      <p:grpSp>
        <p:nvGrpSpPr>
          <p:cNvPr id="2" name="Grupp 1">
            <a:extLst>
              <a:ext uri="{FF2B5EF4-FFF2-40B4-BE49-F238E27FC236}">
                <a16:creationId xmlns:a16="http://schemas.microsoft.com/office/drawing/2014/main" id="{6A519B5B-4851-4D24-9104-77AA469728AD}"/>
              </a:ext>
            </a:extLst>
          </p:cNvPr>
          <p:cNvGrpSpPr/>
          <p:nvPr/>
        </p:nvGrpSpPr>
        <p:grpSpPr>
          <a:xfrm>
            <a:off x="4555813" y="1066903"/>
            <a:ext cx="1615736" cy="5785068"/>
            <a:chOff x="4555813" y="1066903"/>
            <a:chExt cx="1615736" cy="5785068"/>
          </a:xfrm>
        </p:grpSpPr>
        <p:sp>
          <p:nvSpPr>
            <p:cNvPr id="41" name="Ellips 40">
              <a:extLst>
                <a:ext uri="{FF2B5EF4-FFF2-40B4-BE49-F238E27FC236}">
                  <a16:creationId xmlns:a16="http://schemas.microsoft.com/office/drawing/2014/main" id="{7FBAED90-9C71-4D69-85D9-CDB5DE76B3EB}"/>
                </a:ext>
              </a:extLst>
            </p:cNvPr>
            <p:cNvSpPr/>
            <p:nvPr/>
          </p:nvSpPr>
          <p:spPr>
            <a:xfrm rot="1573348">
              <a:off x="4555813" y="1066903"/>
              <a:ext cx="1615736" cy="5785068"/>
            </a:xfrm>
            <a:prstGeom prst="ellipse">
              <a:avLst/>
            </a:prstGeom>
            <a:solidFill>
              <a:schemeClr val="accent3">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textruta 42">
              <a:extLst>
                <a:ext uri="{FF2B5EF4-FFF2-40B4-BE49-F238E27FC236}">
                  <a16:creationId xmlns:a16="http://schemas.microsoft.com/office/drawing/2014/main" id="{32B7323D-54F7-444C-B037-4203EBFBE1D8}"/>
                </a:ext>
              </a:extLst>
            </p:cNvPr>
            <p:cNvSpPr txBox="1"/>
            <p:nvPr/>
          </p:nvSpPr>
          <p:spPr>
            <a:xfrm rot="17856921">
              <a:off x="3341712" y="3612127"/>
              <a:ext cx="4229100" cy="707886"/>
            </a:xfrm>
            <a:prstGeom prst="rect">
              <a:avLst/>
            </a:prstGeom>
            <a:noFill/>
          </p:spPr>
          <p:txBody>
            <a:bodyPr wrap="square" rtlCol="0">
              <a:spAutoFit/>
            </a:bodyPr>
            <a:lstStyle/>
            <a:p>
              <a:pPr algn="ctr"/>
              <a:r>
                <a:rPr lang="sv-SE" sz="2000" dirty="0"/>
                <a:t>Finansiering och flexibel resursfördelning</a:t>
              </a:r>
            </a:p>
          </p:txBody>
        </p:sp>
      </p:grpSp>
      <p:grpSp>
        <p:nvGrpSpPr>
          <p:cNvPr id="8" name="Grupp 7">
            <a:extLst>
              <a:ext uri="{FF2B5EF4-FFF2-40B4-BE49-F238E27FC236}">
                <a16:creationId xmlns:a16="http://schemas.microsoft.com/office/drawing/2014/main" id="{5A9BB3B1-F7CC-4845-B814-9074EFF13DA9}"/>
              </a:ext>
            </a:extLst>
          </p:cNvPr>
          <p:cNvGrpSpPr/>
          <p:nvPr/>
        </p:nvGrpSpPr>
        <p:grpSpPr>
          <a:xfrm>
            <a:off x="6391746" y="1013654"/>
            <a:ext cx="1615736" cy="5785068"/>
            <a:chOff x="6391746" y="1013654"/>
            <a:chExt cx="1615736" cy="5785068"/>
          </a:xfrm>
        </p:grpSpPr>
        <p:sp>
          <p:nvSpPr>
            <p:cNvPr id="39" name="Ellips 38">
              <a:extLst>
                <a:ext uri="{FF2B5EF4-FFF2-40B4-BE49-F238E27FC236}">
                  <a16:creationId xmlns:a16="http://schemas.microsoft.com/office/drawing/2014/main" id="{8F987309-C418-4CEF-ADF3-0F87FEFC33B0}"/>
                </a:ext>
              </a:extLst>
            </p:cNvPr>
            <p:cNvSpPr/>
            <p:nvPr/>
          </p:nvSpPr>
          <p:spPr>
            <a:xfrm rot="1573348">
              <a:off x="6391746" y="1013654"/>
              <a:ext cx="1615736" cy="5785068"/>
            </a:xfrm>
            <a:prstGeom prst="ellipse">
              <a:avLst/>
            </a:prstGeom>
            <a:solidFill>
              <a:schemeClr val="accent3">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textruta 43">
              <a:extLst>
                <a:ext uri="{FF2B5EF4-FFF2-40B4-BE49-F238E27FC236}">
                  <a16:creationId xmlns:a16="http://schemas.microsoft.com/office/drawing/2014/main" id="{7FD8AF41-5008-41E6-9EC6-FD2D96AF2635}"/>
                </a:ext>
              </a:extLst>
            </p:cNvPr>
            <p:cNvSpPr txBox="1"/>
            <p:nvPr/>
          </p:nvSpPr>
          <p:spPr>
            <a:xfrm rot="17856921">
              <a:off x="5095807" y="3585089"/>
              <a:ext cx="4229100" cy="400110"/>
            </a:xfrm>
            <a:prstGeom prst="rect">
              <a:avLst/>
            </a:prstGeom>
            <a:noFill/>
          </p:spPr>
          <p:txBody>
            <a:bodyPr wrap="square" rtlCol="0">
              <a:spAutoFit/>
            </a:bodyPr>
            <a:lstStyle/>
            <a:p>
              <a:pPr algn="ctr"/>
              <a:r>
                <a:rPr lang="sv-SE" sz="2000" dirty="0"/>
                <a:t>Styrning</a:t>
              </a:r>
            </a:p>
          </p:txBody>
        </p:sp>
      </p:grpSp>
      <p:grpSp>
        <p:nvGrpSpPr>
          <p:cNvPr id="10" name="Grupp 9">
            <a:extLst>
              <a:ext uri="{FF2B5EF4-FFF2-40B4-BE49-F238E27FC236}">
                <a16:creationId xmlns:a16="http://schemas.microsoft.com/office/drawing/2014/main" id="{01965220-F902-4240-AF54-936FFDF7E9C1}"/>
              </a:ext>
            </a:extLst>
          </p:cNvPr>
          <p:cNvGrpSpPr/>
          <p:nvPr/>
        </p:nvGrpSpPr>
        <p:grpSpPr>
          <a:xfrm>
            <a:off x="8166435" y="1120154"/>
            <a:ext cx="1615736" cy="5785068"/>
            <a:chOff x="8166435" y="1120154"/>
            <a:chExt cx="1615736" cy="5785068"/>
          </a:xfrm>
        </p:grpSpPr>
        <p:sp>
          <p:nvSpPr>
            <p:cNvPr id="42" name="Ellips 41">
              <a:extLst>
                <a:ext uri="{FF2B5EF4-FFF2-40B4-BE49-F238E27FC236}">
                  <a16:creationId xmlns:a16="http://schemas.microsoft.com/office/drawing/2014/main" id="{C8D6B88C-E06A-4171-AD01-C71154F02D4B}"/>
                </a:ext>
              </a:extLst>
            </p:cNvPr>
            <p:cNvSpPr/>
            <p:nvPr/>
          </p:nvSpPr>
          <p:spPr>
            <a:xfrm rot="1573348">
              <a:off x="8166435" y="1120154"/>
              <a:ext cx="1615736" cy="5785068"/>
            </a:xfrm>
            <a:prstGeom prst="ellipse">
              <a:avLst/>
            </a:prstGeom>
            <a:solidFill>
              <a:schemeClr val="accent3">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textruta 49">
              <a:extLst>
                <a:ext uri="{FF2B5EF4-FFF2-40B4-BE49-F238E27FC236}">
                  <a16:creationId xmlns:a16="http://schemas.microsoft.com/office/drawing/2014/main" id="{6E858A51-1AF7-4E09-A5F5-7B59C1717CC7}"/>
                </a:ext>
              </a:extLst>
            </p:cNvPr>
            <p:cNvSpPr txBox="1"/>
            <p:nvPr/>
          </p:nvSpPr>
          <p:spPr>
            <a:xfrm rot="17856921">
              <a:off x="6961440" y="3602967"/>
              <a:ext cx="4229100" cy="400110"/>
            </a:xfrm>
            <a:prstGeom prst="rect">
              <a:avLst/>
            </a:prstGeom>
            <a:noFill/>
          </p:spPr>
          <p:txBody>
            <a:bodyPr wrap="square" rtlCol="0">
              <a:spAutoFit/>
            </a:bodyPr>
            <a:lstStyle/>
            <a:p>
              <a:pPr algn="ctr"/>
              <a:r>
                <a:rPr lang="sv-SE" sz="2000" dirty="0"/>
                <a:t>Uppbyggnad av kapacitet</a:t>
              </a:r>
            </a:p>
          </p:txBody>
        </p:sp>
      </p:grpSp>
      <p:grpSp>
        <p:nvGrpSpPr>
          <p:cNvPr id="37" name="Grupp 36">
            <a:extLst>
              <a:ext uri="{FF2B5EF4-FFF2-40B4-BE49-F238E27FC236}">
                <a16:creationId xmlns:a16="http://schemas.microsoft.com/office/drawing/2014/main" id="{BBD91BC8-707A-4F69-85C9-AE46FC551071}"/>
              </a:ext>
            </a:extLst>
          </p:cNvPr>
          <p:cNvGrpSpPr/>
          <p:nvPr/>
        </p:nvGrpSpPr>
        <p:grpSpPr>
          <a:xfrm>
            <a:off x="9979581" y="1120154"/>
            <a:ext cx="1615736" cy="5785068"/>
            <a:chOff x="9979581" y="1120154"/>
            <a:chExt cx="1615736" cy="5785068"/>
          </a:xfrm>
        </p:grpSpPr>
        <p:sp>
          <p:nvSpPr>
            <p:cNvPr id="40" name="Ellips 39">
              <a:extLst>
                <a:ext uri="{FF2B5EF4-FFF2-40B4-BE49-F238E27FC236}">
                  <a16:creationId xmlns:a16="http://schemas.microsoft.com/office/drawing/2014/main" id="{C4FECDCB-10A1-4841-8F11-FB9131481C45}"/>
                </a:ext>
              </a:extLst>
            </p:cNvPr>
            <p:cNvSpPr/>
            <p:nvPr/>
          </p:nvSpPr>
          <p:spPr>
            <a:xfrm rot="1573348">
              <a:off x="9979581" y="1120154"/>
              <a:ext cx="1615736" cy="5785068"/>
            </a:xfrm>
            <a:prstGeom prst="ellipse">
              <a:avLst/>
            </a:prstGeom>
            <a:solidFill>
              <a:schemeClr val="accent3">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textruta 50">
              <a:extLst>
                <a:ext uri="{FF2B5EF4-FFF2-40B4-BE49-F238E27FC236}">
                  <a16:creationId xmlns:a16="http://schemas.microsoft.com/office/drawing/2014/main" id="{338B0532-9757-4182-9179-D8C8EAEDFAC1}"/>
                </a:ext>
              </a:extLst>
            </p:cNvPr>
            <p:cNvSpPr txBox="1"/>
            <p:nvPr/>
          </p:nvSpPr>
          <p:spPr>
            <a:xfrm rot="17856921">
              <a:off x="8636726" y="3709467"/>
              <a:ext cx="4229100" cy="400110"/>
            </a:xfrm>
            <a:prstGeom prst="rect">
              <a:avLst/>
            </a:prstGeom>
            <a:noFill/>
          </p:spPr>
          <p:txBody>
            <a:bodyPr wrap="square" rtlCol="0">
              <a:spAutoFit/>
            </a:bodyPr>
            <a:lstStyle/>
            <a:p>
              <a:pPr algn="ctr"/>
              <a:r>
                <a:rPr lang="sv-SE" sz="2000" dirty="0"/>
                <a:t>Systematiskt kvalitetsarbete</a:t>
              </a:r>
            </a:p>
          </p:txBody>
        </p:sp>
      </p:grpSp>
      <p:sp>
        <p:nvSpPr>
          <p:cNvPr id="52" name="textruta 51">
            <a:extLst>
              <a:ext uri="{FF2B5EF4-FFF2-40B4-BE49-F238E27FC236}">
                <a16:creationId xmlns:a16="http://schemas.microsoft.com/office/drawing/2014/main" id="{C4880E7D-D7BD-46C9-8F00-07201B4B5397}"/>
              </a:ext>
            </a:extLst>
          </p:cNvPr>
          <p:cNvSpPr txBox="1"/>
          <p:nvPr/>
        </p:nvSpPr>
        <p:spPr>
          <a:xfrm>
            <a:off x="6338091" y="825501"/>
            <a:ext cx="5272424" cy="738664"/>
          </a:xfrm>
          <a:prstGeom prst="rect">
            <a:avLst/>
          </a:prstGeom>
          <a:noFill/>
        </p:spPr>
        <p:txBody>
          <a:bodyPr wrap="square" rtlCol="0">
            <a:spAutoFit/>
          </a:bodyPr>
          <a:lstStyle/>
          <a:p>
            <a:r>
              <a:rPr lang="sv-SE" sz="2400" b="1" dirty="0"/>
              <a:t>Område för förbättringsstrategier</a:t>
            </a:r>
          </a:p>
          <a:p>
            <a:endParaRPr lang="sv-SE" dirty="0"/>
          </a:p>
        </p:txBody>
      </p:sp>
    </p:spTree>
    <p:extLst>
      <p:ext uri="{BB962C8B-B14F-4D97-AF65-F5344CB8AC3E}">
        <p14:creationId xmlns:p14="http://schemas.microsoft.com/office/powerpoint/2010/main" val="216195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53A454-B6BB-4B35-B655-2CEBE55F11D4}"/>
              </a:ext>
            </a:extLst>
          </p:cNvPr>
          <p:cNvSpPr>
            <a:spLocks noGrp="1"/>
          </p:cNvSpPr>
          <p:nvPr>
            <p:ph type="title"/>
          </p:nvPr>
        </p:nvSpPr>
        <p:spPr/>
        <p:txBody>
          <a:bodyPr/>
          <a:lstStyle/>
          <a:p>
            <a:r>
              <a:rPr lang="sv-SE" dirty="0"/>
              <a:t>Att analysera de tvärprofessionella </a:t>
            </a:r>
            <a:br>
              <a:rPr lang="sv-SE" dirty="0"/>
            </a:br>
            <a:r>
              <a:rPr lang="sv-SE" dirty="0"/>
              <a:t>insatserna i fallet ”Kim”</a:t>
            </a:r>
          </a:p>
        </p:txBody>
      </p:sp>
      <p:pic>
        <p:nvPicPr>
          <p:cNvPr id="4" name="Platshållare för innehåll 3">
            <a:extLst>
              <a:ext uri="{FF2B5EF4-FFF2-40B4-BE49-F238E27FC236}">
                <a16:creationId xmlns:a16="http://schemas.microsoft.com/office/drawing/2014/main" id="{080AA535-35CD-43BD-B9C2-B9FE3CD963DD}"/>
              </a:ext>
            </a:extLst>
          </p:cNvPr>
          <p:cNvPicPr>
            <a:picLocks noGrp="1" noChangeAspect="1"/>
          </p:cNvPicPr>
          <p:nvPr>
            <p:ph idx="1"/>
          </p:nvPr>
        </p:nvPicPr>
        <p:blipFill>
          <a:blip r:embed="rId3"/>
          <a:stretch>
            <a:fillRect/>
          </a:stretch>
        </p:blipFill>
        <p:spPr>
          <a:xfrm>
            <a:off x="374012" y="2240744"/>
            <a:ext cx="7440938" cy="4185527"/>
          </a:xfrm>
          <a:prstGeom prst="rect">
            <a:avLst/>
          </a:prstGeom>
        </p:spPr>
      </p:pic>
      <p:sp>
        <p:nvSpPr>
          <p:cNvPr id="5" name="Tankebubbla: moln 4">
            <a:extLst>
              <a:ext uri="{FF2B5EF4-FFF2-40B4-BE49-F238E27FC236}">
                <a16:creationId xmlns:a16="http://schemas.microsoft.com/office/drawing/2014/main" id="{9F89C7F9-F677-41C4-A5B0-EEF57F9A1403}"/>
              </a:ext>
            </a:extLst>
          </p:cNvPr>
          <p:cNvSpPr/>
          <p:nvPr/>
        </p:nvSpPr>
        <p:spPr>
          <a:xfrm>
            <a:off x="7483337" y="971582"/>
            <a:ext cx="4279042" cy="2517190"/>
          </a:xfrm>
          <a:prstGeom prst="cloudCallout">
            <a:avLst>
              <a:gd name="adj1" fmla="val -47700"/>
              <a:gd name="adj2" fmla="val 61102"/>
            </a:avLst>
          </a:prstGeom>
          <a:blipFill>
            <a:blip r:embed="rId4">
              <a:alphaModFix/>
              <a:extLst>
                <a:ext uri="{28A0092B-C50C-407E-A947-70E740481C1C}">
                  <a14:useLocalDpi xmlns:a14="http://schemas.microsoft.com/office/drawing/2010/main" val="0"/>
                </a:ext>
              </a:extLst>
            </a:blip>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93B1A24D-D978-4B64-AB67-739C4E83C611}"/>
              </a:ext>
            </a:extLst>
          </p:cNvPr>
          <p:cNvSpPr txBox="1"/>
          <p:nvPr/>
        </p:nvSpPr>
        <p:spPr>
          <a:xfrm>
            <a:off x="8097520" y="3911600"/>
            <a:ext cx="3309259" cy="369332"/>
          </a:xfrm>
          <a:prstGeom prst="rect">
            <a:avLst/>
          </a:prstGeom>
          <a:noFill/>
        </p:spPr>
        <p:txBody>
          <a:bodyPr wrap="square" rtlCol="0">
            <a:spAutoFit/>
          </a:bodyPr>
          <a:lstStyle/>
          <a:p>
            <a:r>
              <a:rPr lang="sv-SE" dirty="0"/>
              <a:t>Reflektera över nuläge</a:t>
            </a:r>
          </a:p>
        </p:txBody>
      </p:sp>
      <p:sp>
        <p:nvSpPr>
          <p:cNvPr id="7" name="textruta 6">
            <a:extLst>
              <a:ext uri="{FF2B5EF4-FFF2-40B4-BE49-F238E27FC236}">
                <a16:creationId xmlns:a16="http://schemas.microsoft.com/office/drawing/2014/main" id="{36A6BE4F-C8D1-4272-B2EC-84D3C02E364D}"/>
              </a:ext>
            </a:extLst>
          </p:cNvPr>
          <p:cNvSpPr txBox="1"/>
          <p:nvPr/>
        </p:nvSpPr>
        <p:spPr>
          <a:xfrm>
            <a:off x="8097520" y="4703760"/>
            <a:ext cx="3309259" cy="369332"/>
          </a:xfrm>
          <a:prstGeom prst="rect">
            <a:avLst/>
          </a:prstGeom>
          <a:noFill/>
        </p:spPr>
        <p:txBody>
          <a:bodyPr wrap="square" rtlCol="0">
            <a:spAutoFit/>
          </a:bodyPr>
          <a:lstStyle/>
          <a:p>
            <a:r>
              <a:rPr lang="sv-SE" dirty="0"/>
              <a:t>Analysera behov av utveckling</a:t>
            </a:r>
          </a:p>
        </p:txBody>
      </p:sp>
      <p:sp>
        <p:nvSpPr>
          <p:cNvPr id="8" name="textruta 7">
            <a:extLst>
              <a:ext uri="{FF2B5EF4-FFF2-40B4-BE49-F238E27FC236}">
                <a16:creationId xmlns:a16="http://schemas.microsoft.com/office/drawing/2014/main" id="{B31B6F8D-5002-461E-9BBE-F38B3A26CFAF}"/>
              </a:ext>
            </a:extLst>
          </p:cNvPr>
          <p:cNvSpPr txBox="1"/>
          <p:nvPr/>
        </p:nvSpPr>
        <p:spPr>
          <a:xfrm>
            <a:off x="8097519" y="5495920"/>
            <a:ext cx="3309259" cy="369332"/>
          </a:xfrm>
          <a:prstGeom prst="rect">
            <a:avLst/>
          </a:prstGeom>
          <a:noFill/>
        </p:spPr>
        <p:txBody>
          <a:bodyPr wrap="square" rtlCol="0">
            <a:spAutoFit/>
          </a:bodyPr>
          <a:lstStyle/>
          <a:p>
            <a:r>
              <a:rPr lang="sv-SE" dirty="0"/>
              <a:t>Förslag på insatser</a:t>
            </a:r>
          </a:p>
        </p:txBody>
      </p:sp>
      <p:sp>
        <p:nvSpPr>
          <p:cNvPr id="9" name="Pil: nedåt 8">
            <a:extLst>
              <a:ext uri="{FF2B5EF4-FFF2-40B4-BE49-F238E27FC236}">
                <a16:creationId xmlns:a16="http://schemas.microsoft.com/office/drawing/2014/main" id="{733E4D28-9024-4DA9-BF65-00E948BF016B}"/>
              </a:ext>
            </a:extLst>
          </p:cNvPr>
          <p:cNvSpPr/>
          <p:nvPr/>
        </p:nvSpPr>
        <p:spPr>
          <a:xfrm>
            <a:off x="9154160" y="4280932"/>
            <a:ext cx="579120" cy="422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nedåt 9">
            <a:extLst>
              <a:ext uri="{FF2B5EF4-FFF2-40B4-BE49-F238E27FC236}">
                <a16:creationId xmlns:a16="http://schemas.microsoft.com/office/drawing/2014/main" id="{3012FBCB-0D40-495B-925E-735DAEEF6DE8}"/>
              </a:ext>
            </a:extLst>
          </p:cNvPr>
          <p:cNvSpPr/>
          <p:nvPr/>
        </p:nvSpPr>
        <p:spPr>
          <a:xfrm>
            <a:off x="9173028" y="5073092"/>
            <a:ext cx="579120" cy="422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09388202"/>
      </p:ext>
    </p:extLst>
  </p:cSld>
  <p:clrMapOvr>
    <a:masterClrMapping/>
  </p:clrMapOvr>
</p:sld>
</file>

<file path=ppt/theme/theme1.xml><?xml version="1.0" encoding="utf-8"?>
<a:theme xmlns:a="http://schemas.openxmlformats.org/drawingml/2006/main" name="PPT SPSM">
  <a:themeElements>
    <a:clrScheme name="SPSM">
      <a:dk1>
        <a:sysClr val="windowText" lastClr="000000"/>
      </a:dk1>
      <a:lt1>
        <a:sysClr val="window" lastClr="FFFFFF"/>
      </a:lt1>
      <a:dk2>
        <a:srgbClr val="44546A"/>
      </a:dk2>
      <a:lt2>
        <a:srgbClr val="E7E6E6"/>
      </a:lt2>
      <a:accent1>
        <a:srgbClr val="E86734"/>
      </a:accent1>
      <a:accent2>
        <a:srgbClr val="801431"/>
      </a:accent2>
      <a:accent3>
        <a:srgbClr val="FCDED5"/>
      </a:accent3>
      <a:accent4>
        <a:srgbClr val="283E59"/>
      </a:accent4>
      <a:accent5>
        <a:srgbClr val="5597C8"/>
      </a:accent5>
      <a:accent6>
        <a:srgbClr val="F5A488"/>
      </a:accent6>
      <a:hlink>
        <a:srgbClr val="0563C1"/>
      </a:hlink>
      <a:folHlink>
        <a:srgbClr val="954F72"/>
      </a:folHlink>
    </a:clrScheme>
    <a:fontScheme name="SPSM PPT">
      <a:majorFont>
        <a:latin typeface="SPSM Serif"/>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SM PowerPoint.potx" id="{A3B9B6B8-2FED-439F-A479-0D061D29B097}" vid="{8117870D-93A4-43F4-890C-E87991B46AA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ListForm</Display>
  <Edit>ListForm</Edit>
  <New>ListForm</New>
</FormTemplates>
</file>

<file path=customXml/item3.xml><?xml version="1.0" encoding="utf-8"?>
<ct:contentTypeSchema xmlns:ct="http://schemas.microsoft.com/office/2006/metadata/contentType" xmlns:ma="http://schemas.microsoft.com/office/2006/metadata/properties/metaAttributes" ct:_="" ma:_="" ma:contentTypeName="Mapp" ma:contentTypeID="0x012000ACFA9F101A0C1F4DA366D033232191A4" ma:contentTypeVersion="0" ma:contentTypeDescription="Skapa en ny mapp." ma:contentTypeScope="" ma:versionID="29e6f2d6a519cded8cce331d54226203">
  <xsd:schema xmlns:xsd="http://www.w3.org/2001/XMLSchema" xmlns:xs="http://www.w3.org/2001/XMLSchema" xmlns:p="http://schemas.microsoft.com/office/2006/metadata/properties" xmlns:ns1="http://schemas.microsoft.com/sharepoint/v3" targetNamespace="http://schemas.microsoft.com/office/2006/metadata/properties" ma:root="true" ma:fieldsID="d2500f7cc132bf3541978c2235cf02ff"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Antal underordnade objekt" ma:hidden="true" ma:list="Docs" ma:internalName="ItemChildCount" ma:readOnly="true" ma:showField="ItemChildCount">
      <xsd:simpleType>
        <xsd:restriction base="dms:Lookup"/>
      </xsd:simpleType>
    </xsd:element>
    <xsd:element name="FolderChildCount" ma:index="4" nillable="true" ma:displayName="Antal underordnade mappar"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E74FD3-6DC5-4492-9F76-AD5C75B07283}">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5EBA0794-AF4C-482B-B1D6-9E9272657EA7}">
  <ds:schemaRefs>
    <ds:schemaRef ds:uri="http://schemas.microsoft.com/sharepoint/v3/contenttype/forms"/>
  </ds:schemaRefs>
</ds:datastoreItem>
</file>

<file path=customXml/itemProps3.xml><?xml version="1.0" encoding="utf-8"?>
<ds:datastoreItem xmlns:ds="http://schemas.openxmlformats.org/officeDocument/2006/customXml" ds:itemID="{4EC6D400-1CA4-4212-8704-A1AAD3126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SPSM PowerPoint</Template>
  <TotalTime>1086</TotalTime>
  <Words>1948</Words>
  <Application>Microsoft Office PowerPoint</Application>
  <PresentationFormat>Bredbild</PresentationFormat>
  <Paragraphs>150</Paragraphs>
  <Slides>11</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Calibri</vt:lpstr>
      <vt:lpstr>SPSM-Serif</vt:lpstr>
      <vt:lpstr>SPSM Serif</vt:lpstr>
      <vt:lpstr>Arial</vt:lpstr>
      <vt:lpstr>PPT SPSM</vt:lpstr>
      <vt:lpstr>Hur kan samarbete mellan olika yrkesgrupper stödja barns och elevers lärande, utveckling och hälsa i en inkluderande verksamhet? </vt:lpstr>
      <vt:lpstr>European Agency for Special Needs and Inclusive Education</vt:lpstr>
      <vt:lpstr>Ett samarbete mellan Skolsverige och European Agency</vt:lpstr>
      <vt:lpstr>Ny rapportserie med internationell kunskap utifrån en svensk kontext</vt:lpstr>
      <vt:lpstr>PowerPoint-presentation</vt:lpstr>
      <vt:lpstr>”Kim”</vt:lpstr>
      <vt:lpstr>Vägledande principer för tvärprofessionella insatser</vt:lpstr>
      <vt:lpstr>Ramverk och analys</vt:lpstr>
      <vt:lpstr>Att analysera de tvärprofessionella  insatserna i fallet ”Kim”</vt:lpstr>
      <vt:lpstr>Kontakt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Myndighetspresentation</dc:title>
  <dc:creator>Josefine Brunnström</dc:creator>
  <cp:lastModifiedBy>Elisabeth Högberg</cp:lastModifiedBy>
  <cp:revision>37</cp:revision>
  <cp:lastPrinted>2024-02-06T12:33:15Z</cp:lastPrinted>
  <dcterms:created xsi:type="dcterms:W3CDTF">2022-06-09T07:29:51Z</dcterms:created>
  <dcterms:modified xsi:type="dcterms:W3CDTF">2024-02-28T15:31:27Z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0x012000ACFA9F101A0C1F4DA366D033232191A4</vt:lpwstr>
  </property>
  <property fmtid="{D5CDD505-2E9C-101B-9397-08002B2CF9AE}" pid="3" name="_dlc_DocIdItemGuid">
    <vt:lpwstr>e3032892-af54-4d77-899c-fa8e5adbb4a0</vt:lpwstr>
  </property>
  <property fmtid="{D5CDD505-2E9C-101B-9397-08002B2CF9AE}" pid="4" name="TaxKeyword">
    <vt:lpwstr/>
  </property>
</Properties>
</file>